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69" r:id="rId4"/>
  </p:sldMasterIdLst>
  <p:notesMasterIdLst>
    <p:notesMasterId r:id="rId34"/>
  </p:notesMasterIdLst>
  <p:sldIdLst>
    <p:sldId id="256" r:id="rId5"/>
    <p:sldId id="277" r:id="rId6"/>
    <p:sldId id="521" r:id="rId7"/>
    <p:sldId id="513" r:id="rId8"/>
    <p:sldId id="262" r:id="rId9"/>
    <p:sldId id="512" r:id="rId10"/>
    <p:sldId id="347" r:id="rId11"/>
    <p:sldId id="465" r:id="rId12"/>
    <p:sldId id="275" r:id="rId13"/>
    <p:sldId id="510" r:id="rId14"/>
    <p:sldId id="258" r:id="rId15"/>
    <p:sldId id="267" r:id="rId16"/>
    <p:sldId id="274" r:id="rId17"/>
    <p:sldId id="280" r:id="rId18"/>
    <p:sldId id="514" r:id="rId19"/>
    <p:sldId id="515" r:id="rId20"/>
    <p:sldId id="526" r:id="rId21"/>
    <p:sldId id="516" r:id="rId22"/>
    <p:sldId id="257" r:id="rId23"/>
    <p:sldId id="527" r:id="rId24"/>
    <p:sldId id="517" r:id="rId25"/>
    <p:sldId id="518" r:id="rId26"/>
    <p:sldId id="522" r:id="rId27"/>
    <p:sldId id="523" r:id="rId28"/>
    <p:sldId id="524" r:id="rId29"/>
    <p:sldId id="525" r:id="rId30"/>
    <p:sldId id="519" r:id="rId31"/>
    <p:sldId id="520" r:id="rId32"/>
    <p:sldId id="260"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54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diagrams/_rels/data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9DE493-19D7-4EC9-97C9-5F26233F1106}" type="doc">
      <dgm:prSet loTypeId="urn:microsoft.com/office/officeart/2005/8/layout/hProcess4" loCatId="process" qsTypeId="urn:microsoft.com/office/officeart/2005/8/quickstyle/simple2" qsCatId="simple" csTypeId="urn:microsoft.com/office/officeart/2005/8/colors/accent1_4" csCatId="accent1" phldr="1"/>
      <dgm:spPr/>
      <dgm:t>
        <a:bodyPr/>
        <a:lstStyle/>
        <a:p>
          <a:endParaRPr lang="en-US"/>
        </a:p>
      </dgm:t>
    </dgm:pt>
    <dgm:pt modelId="{FB986F71-3126-4196-BD30-74AEDC39A1CA}">
      <dgm:prSet phldrT="[Text]"/>
      <dgm:spPr/>
      <dgm:t>
        <a:bodyPr/>
        <a:lstStyle/>
        <a:p>
          <a:r>
            <a:rPr lang="en-US" dirty="0"/>
            <a:t>Artificial Intelligence </a:t>
          </a:r>
        </a:p>
      </dgm:t>
    </dgm:pt>
    <dgm:pt modelId="{9B3CE34A-9B3E-4D5F-94E0-DFBB94FF5A03}" type="parTrans" cxnId="{1423FC72-83C7-4510-8021-28EAEA493E68}">
      <dgm:prSet/>
      <dgm:spPr/>
      <dgm:t>
        <a:bodyPr/>
        <a:lstStyle/>
        <a:p>
          <a:endParaRPr lang="en-US"/>
        </a:p>
      </dgm:t>
    </dgm:pt>
    <dgm:pt modelId="{D0B150DF-3AA4-454C-8652-25880449C422}" type="sibTrans" cxnId="{1423FC72-83C7-4510-8021-28EAEA493E68}">
      <dgm:prSet/>
      <dgm:spPr/>
      <dgm:t>
        <a:bodyPr/>
        <a:lstStyle/>
        <a:p>
          <a:endParaRPr lang="en-US"/>
        </a:p>
      </dgm:t>
    </dgm:pt>
    <dgm:pt modelId="{AB2E8498-CC81-452F-A895-08F3845AA347}">
      <dgm:prSet phldrT="[Text]" custT="1"/>
      <dgm:spPr/>
      <dgm:t>
        <a:bodyPr/>
        <a:lstStyle/>
        <a:p>
          <a:r>
            <a:rPr lang="en-US" sz="1400" dirty="0"/>
            <a:t>Any technique that enables computers to  mimic humans</a:t>
          </a:r>
        </a:p>
      </dgm:t>
    </dgm:pt>
    <dgm:pt modelId="{4C65E2C8-0CBB-4D8C-AD60-6B0105C62B84}" type="parTrans" cxnId="{2D5B3E3B-3EE5-4072-933E-27DF5400591C}">
      <dgm:prSet/>
      <dgm:spPr/>
      <dgm:t>
        <a:bodyPr/>
        <a:lstStyle/>
        <a:p>
          <a:endParaRPr lang="en-US"/>
        </a:p>
      </dgm:t>
    </dgm:pt>
    <dgm:pt modelId="{9A1F3304-AA9E-4FBC-89BA-9095C80E47C9}" type="sibTrans" cxnId="{2D5B3E3B-3EE5-4072-933E-27DF5400591C}">
      <dgm:prSet/>
      <dgm:spPr/>
      <dgm:t>
        <a:bodyPr/>
        <a:lstStyle/>
        <a:p>
          <a:endParaRPr lang="en-US"/>
        </a:p>
      </dgm:t>
    </dgm:pt>
    <dgm:pt modelId="{BF381BD4-48DC-48BF-8C18-C307CDD4D490}">
      <dgm:prSet phldrT="[Text]" custT="1"/>
      <dgm:spPr/>
      <dgm:t>
        <a:bodyPr/>
        <a:lstStyle/>
        <a:p>
          <a:r>
            <a:rPr lang="en-US" sz="1400" dirty="0"/>
            <a:t>If-Then rules, decision trees, expert systems</a:t>
          </a:r>
        </a:p>
      </dgm:t>
    </dgm:pt>
    <dgm:pt modelId="{5D881325-883F-44A1-A5FB-E01856D07A5B}" type="parTrans" cxnId="{5F9EDECD-FB20-4615-B5EC-47255B2B532F}">
      <dgm:prSet/>
      <dgm:spPr/>
      <dgm:t>
        <a:bodyPr/>
        <a:lstStyle/>
        <a:p>
          <a:endParaRPr lang="en-US"/>
        </a:p>
      </dgm:t>
    </dgm:pt>
    <dgm:pt modelId="{2C645F98-BC4B-4797-BC42-0872EA7B0575}" type="sibTrans" cxnId="{5F9EDECD-FB20-4615-B5EC-47255B2B532F}">
      <dgm:prSet/>
      <dgm:spPr/>
      <dgm:t>
        <a:bodyPr/>
        <a:lstStyle/>
        <a:p>
          <a:endParaRPr lang="en-US"/>
        </a:p>
      </dgm:t>
    </dgm:pt>
    <dgm:pt modelId="{F6D27D1B-CDCB-481F-B8FA-AB31B2A119DE}">
      <dgm:prSet phldrT="[Text]"/>
      <dgm:spPr/>
      <dgm:t>
        <a:bodyPr/>
        <a:lstStyle/>
        <a:p>
          <a:r>
            <a:rPr lang="en-US" dirty="0"/>
            <a:t>Machine Learning</a:t>
          </a:r>
        </a:p>
      </dgm:t>
    </dgm:pt>
    <dgm:pt modelId="{8A7BF306-8E53-4B16-9E7E-A79AE3DF6BE2}" type="parTrans" cxnId="{A63D53AC-541A-4D09-9620-8B1C8D7B91DE}">
      <dgm:prSet/>
      <dgm:spPr/>
      <dgm:t>
        <a:bodyPr/>
        <a:lstStyle/>
        <a:p>
          <a:endParaRPr lang="en-US"/>
        </a:p>
      </dgm:t>
    </dgm:pt>
    <dgm:pt modelId="{7AEB6639-3258-49E8-8B1F-B4A9C61922BE}" type="sibTrans" cxnId="{A63D53AC-541A-4D09-9620-8B1C8D7B91DE}">
      <dgm:prSet/>
      <dgm:spPr/>
      <dgm:t>
        <a:bodyPr/>
        <a:lstStyle/>
        <a:p>
          <a:endParaRPr lang="en-US"/>
        </a:p>
      </dgm:t>
    </dgm:pt>
    <dgm:pt modelId="{0B00F5A8-A0EF-4111-9D86-004317B4F49E}">
      <dgm:prSet phldrT="[Text]" custT="1"/>
      <dgm:spPr/>
      <dgm:t>
        <a:bodyPr/>
        <a:lstStyle/>
        <a:p>
          <a:r>
            <a:rPr lang="en-US" sz="1400" dirty="0"/>
            <a:t>Subset of AI that includes statistical techniques that enable computers to improve with experience</a:t>
          </a:r>
        </a:p>
      </dgm:t>
    </dgm:pt>
    <dgm:pt modelId="{EC916B99-8D26-4265-B7BE-BB461C68DA5C}" type="parTrans" cxnId="{86F910E7-C9D0-48E5-A3A3-C70127E96FC1}">
      <dgm:prSet/>
      <dgm:spPr/>
      <dgm:t>
        <a:bodyPr/>
        <a:lstStyle/>
        <a:p>
          <a:endParaRPr lang="en-US"/>
        </a:p>
      </dgm:t>
    </dgm:pt>
    <dgm:pt modelId="{CE48C676-980A-4BAC-A3C8-9ABC315DAE51}" type="sibTrans" cxnId="{86F910E7-C9D0-48E5-A3A3-C70127E96FC1}">
      <dgm:prSet/>
      <dgm:spPr/>
      <dgm:t>
        <a:bodyPr/>
        <a:lstStyle/>
        <a:p>
          <a:endParaRPr lang="en-US"/>
        </a:p>
      </dgm:t>
    </dgm:pt>
    <dgm:pt modelId="{58828492-5CEF-4AFE-95CB-5D7E6A18158B}">
      <dgm:prSet phldrT="[Text]"/>
      <dgm:spPr/>
      <dgm:t>
        <a:bodyPr/>
        <a:lstStyle/>
        <a:p>
          <a:r>
            <a:rPr lang="en-US" dirty="0"/>
            <a:t>Deep Learning</a:t>
          </a:r>
        </a:p>
      </dgm:t>
    </dgm:pt>
    <dgm:pt modelId="{F664BA43-1B81-496F-A04E-CE4B4A525697}" type="parTrans" cxnId="{ECE9152A-59A8-4A3A-9D34-DB38A074F636}">
      <dgm:prSet/>
      <dgm:spPr/>
      <dgm:t>
        <a:bodyPr/>
        <a:lstStyle/>
        <a:p>
          <a:endParaRPr lang="en-US"/>
        </a:p>
      </dgm:t>
    </dgm:pt>
    <dgm:pt modelId="{2D386477-EC66-449A-8D41-5F8A212C3D8E}" type="sibTrans" cxnId="{ECE9152A-59A8-4A3A-9D34-DB38A074F636}">
      <dgm:prSet/>
      <dgm:spPr/>
      <dgm:t>
        <a:bodyPr/>
        <a:lstStyle/>
        <a:p>
          <a:endParaRPr lang="en-US"/>
        </a:p>
      </dgm:t>
    </dgm:pt>
    <dgm:pt modelId="{68838C34-4D02-49F8-ADD7-BFA90D87B7EA}">
      <dgm:prSet phldrT="[Text]"/>
      <dgm:spPr/>
      <dgm:t>
        <a:bodyPr/>
        <a:lstStyle/>
        <a:p>
          <a:r>
            <a:rPr lang="en-US" dirty="0"/>
            <a:t>Subset of machine learning that allows software to TRAIN ITSELF to perform tasks like speech and image recognition, by exposing multilayered neural networks to vast amounts of BIG DATA</a:t>
          </a:r>
        </a:p>
      </dgm:t>
    </dgm:pt>
    <dgm:pt modelId="{F2AD00AD-6A23-4C89-A107-68EF5D1F0B94}" type="parTrans" cxnId="{4143D757-8617-4C89-8322-E3B29A1874AF}">
      <dgm:prSet/>
      <dgm:spPr/>
      <dgm:t>
        <a:bodyPr/>
        <a:lstStyle/>
        <a:p>
          <a:endParaRPr lang="en-US"/>
        </a:p>
      </dgm:t>
    </dgm:pt>
    <dgm:pt modelId="{FFC4FCE7-6F2F-4F91-A74A-7C4C32A81657}" type="sibTrans" cxnId="{4143D757-8617-4C89-8322-E3B29A1874AF}">
      <dgm:prSet/>
      <dgm:spPr/>
      <dgm:t>
        <a:bodyPr/>
        <a:lstStyle/>
        <a:p>
          <a:endParaRPr lang="en-US"/>
        </a:p>
      </dgm:t>
    </dgm:pt>
    <dgm:pt modelId="{65B6D8B9-E558-4264-B37F-7B4B2A8896DF}">
      <dgm:prSet phldrT="[Text]" custT="1"/>
      <dgm:spPr/>
      <dgm:t>
        <a:bodyPr/>
        <a:lstStyle/>
        <a:p>
          <a:endParaRPr lang="en-US" sz="1400" dirty="0"/>
        </a:p>
      </dgm:t>
    </dgm:pt>
    <dgm:pt modelId="{04F5A724-3AA7-4E78-B992-BCB3E916993F}" type="parTrans" cxnId="{CA96E113-7151-48C8-B4D5-7AA211772CC8}">
      <dgm:prSet/>
      <dgm:spPr/>
      <dgm:t>
        <a:bodyPr/>
        <a:lstStyle/>
        <a:p>
          <a:endParaRPr lang="en-US"/>
        </a:p>
      </dgm:t>
    </dgm:pt>
    <dgm:pt modelId="{370A79FF-9957-49E1-811F-78AB198DD9E0}" type="sibTrans" cxnId="{CA96E113-7151-48C8-B4D5-7AA211772CC8}">
      <dgm:prSet/>
      <dgm:spPr/>
      <dgm:t>
        <a:bodyPr/>
        <a:lstStyle/>
        <a:p>
          <a:endParaRPr lang="en-US"/>
        </a:p>
      </dgm:t>
    </dgm:pt>
    <dgm:pt modelId="{6E7DBE00-7E5B-46F8-BBA0-CF0079A58E82}">
      <dgm:prSet phldrT="[Text]"/>
      <dgm:spPr/>
      <dgm:t>
        <a:bodyPr/>
        <a:lstStyle/>
        <a:p>
          <a:r>
            <a:rPr lang="en-US" dirty="0"/>
            <a:t>ANN, deep learning</a:t>
          </a:r>
        </a:p>
      </dgm:t>
    </dgm:pt>
    <dgm:pt modelId="{6FAC7821-43C2-4A12-9638-E9B1BDE7C8D8}" type="parTrans" cxnId="{3D080EE7-BDF0-495B-A4FB-103A296CD73B}">
      <dgm:prSet/>
      <dgm:spPr/>
      <dgm:t>
        <a:bodyPr/>
        <a:lstStyle/>
        <a:p>
          <a:endParaRPr lang="en-US"/>
        </a:p>
      </dgm:t>
    </dgm:pt>
    <dgm:pt modelId="{65147ED7-18A4-49A5-9AEE-066FB0363316}" type="sibTrans" cxnId="{3D080EE7-BDF0-495B-A4FB-103A296CD73B}">
      <dgm:prSet/>
      <dgm:spPr/>
      <dgm:t>
        <a:bodyPr/>
        <a:lstStyle/>
        <a:p>
          <a:endParaRPr lang="en-US"/>
        </a:p>
      </dgm:t>
    </dgm:pt>
    <dgm:pt modelId="{42A7A1AA-D98A-489E-B578-8000B13D07AF}">
      <dgm:prSet phldrT="[Text]" custT="1"/>
      <dgm:spPr/>
      <dgm:t>
        <a:bodyPr/>
        <a:lstStyle/>
        <a:p>
          <a:r>
            <a:rPr lang="en-US" sz="1400" dirty="0"/>
            <a:t>SVM, brute force algorithms</a:t>
          </a:r>
        </a:p>
      </dgm:t>
    </dgm:pt>
    <dgm:pt modelId="{1B2E003D-E13D-48E5-87AE-09EA1C19226D}" type="parTrans" cxnId="{5B32D69C-83B7-4535-B6A2-1B082F1481B1}">
      <dgm:prSet/>
      <dgm:spPr/>
      <dgm:t>
        <a:bodyPr/>
        <a:lstStyle/>
        <a:p>
          <a:endParaRPr lang="en-US"/>
        </a:p>
      </dgm:t>
    </dgm:pt>
    <dgm:pt modelId="{F54C5E78-5F65-4ED1-9301-1745DCC42EA0}" type="sibTrans" cxnId="{5B32D69C-83B7-4535-B6A2-1B082F1481B1}">
      <dgm:prSet/>
      <dgm:spPr/>
      <dgm:t>
        <a:bodyPr/>
        <a:lstStyle/>
        <a:p>
          <a:endParaRPr lang="en-US"/>
        </a:p>
      </dgm:t>
    </dgm:pt>
    <dgm:pt modelId="{3960CFF8-4383-4382-8D6D-F2A00F508E8D}" type="pres">
      <dgm:prSet presAssocID="{0E9DE493-19D7-4EC9-97C9-5F26233F1106}" presName="Name0" presStyleCnt="0">
        <dgm:presLayoutVars>
          <dgm:dir/>
          <dgm:animLvl val="lvl"/>
          <dgm:resizeHandles val="exact"/>
        </dgm:presLayoutVars>
      </dgm:prSet>
      <dgm:spPr/>
    </dgm:pt>
    <dgm:pt modelId="{366CFF54-5C8F-47F9-BFD8-D9AF3EADDA3E}" type="pres">
      <dgm:prSet presAssocID="{0E9DE493-19D7-4EC9-97C9-5F26233F1106}" presName="tSp" presStyleCnt="0"/>
      <dgm:spPr/>
    </dgm:pt>
    <dgm:pt modelId="{13688FBD-4079-41FE-A6A2-B5B0F293E6BF}" type="pres">
      <dgm:prSet presAssocID="{0E9DE493-19D7-4EC9-97C9-5F26233F1106}" presName="bSp" presStyleCnt="0"/>
      <dgm:spPr/>
    </dgm:pt>
    <dgm:pt modelId="{224851B6-C14D-49DE-883B-A13003DA4601}" type="pres">
      <dgm:prSet presAssocID="{0E9DE493-19D7-4EC9-97C9-5F26233F1106}" presName="process" presStyleCnt="0"/>
      <dgm:spPr/>
    </dgm:pt>
    <dgm:pt modelId="{1439717B-283C-48FF-AF62-1990F52B6512}" type="pres">
      <dgm:prSet presAssocID="{FB986F71-3126-4196-BD30-74AEDC39A1CA}" presName="composite1" presStyleCnt="0"/>
      <dgm:spPr/>
    </dgm:pt>
    <dgm:pt modelId="{BCCE6711-D1D8-4B2C-917E-41AB5A6114A8}" type="pres">
      <dgm:prSet presAssocID="{FB986F71-3126-4196-BD30-74AEDC39A1CA}" presName="dummyNode1" presStyleLbl="node1" presStyleIdx="0" presStyleCnt="3"/>
      <dgm:spPr/>
    </dgm:pt>
    <dgm:pt modelId="{96015622-8A46-45CF-A72A-2856B699B374}" type="pres">
      <dgm:prSet presAssocID="{FB986F71-3126-4196-BD30-74AEDC39A1CA}" presName="childNode1" presStyleLbl="bgAcc1" presStyleIdx="0" presStyleCnt="3">
        <dgm:presLayoutVars>
          <dgm:bulletEnabled val="1"/>
        </dgm:presLayoutVars>
      </dgm:prSet>
      <dgm:spPr/>
    </dgm:pt>
    <dgm:pt modelId="{BFE859F2-A9E8-4F95-9161-8EC68F2D30C4}" type="pres">
      <dgm:prSet presAssocID="{FB986F71-3126-4196-BD30-74AEDC39A1CA}" presName="childNode1tx" presStyleLbl="bgAcc1" presStyleIdx="0" presStyleCnt="3">
        <dgm:presLayoutVars>
          <dgm:bulletEnabled val="1"/>
        </dgm:presLayoutVars>
      </dgm:prSet>
      <dgm:spPr/>
    </dgm:pt>
    <dgm:pt modelId="{E18C6CF4-EDEB-4539-A36D-E0355B626199}" type="pres">
      <dgm:prSet presAssocID="{FB986F71-3126-4196-BD30-74AEDC39A1CA}" presName="parentNode1" presStyleLbl="node1" presStyleIdx="0" presStyleCnt="3">
        <dgm:presLayoutVars>
          <dgm:chMax val="1"/>
          <dgm:bulletEnabled val="1"/>
        </dgm:presLayoutVars>
      </dgm:prSet>
      <dgm:spPr/>
    </dgm:pt>
    <dgm:pt modelId="{D9FCD5E9-9E94-4534-BAB4-3DB8EB44E7D0}" type="pres">
      <dgm:prSet presAssocID="{FB986F71-3126-4196-BD30-74AEDC39A1CA}" presName="connSite1" presStyleCnt="0"/>
      <dgm:spPr/>
    </dgm:pt>
    <dgm:pt modelId="{6A63D16E-EEE6-4267-97EA-5AD7D2BC4E84}" type="pres">
      <dgm:prSet presAssocID="{D0B150DF-3AA4-454C-8652-25880449C422}" presName="Name9" presStyleLbl="sibTrans2D1" presStyleIdx="0" presStyleCnt="2"/>
      <dgm:spPr/>
    </dgm:pt>
    <dgm:pt modelId="{59BAED1E-A4FE-4FA3-8716-57917AF47F38}" type="pres">
      <dgm:prSet presAssocID="{F6D27D1B-CDCB-481F-B8FA-AB31B2A119DE}" presName="composite2" presStyleCnt="0"/>
      <dgm:spPr/>
    </dgm:pt>
    <dgm:pt modelId="{5C833856-7FAF-4B27-932C-67C7D08339F2}" type="pres">
      <dgm:prSet presAssocID="{F6D27D1B-CDCB-481F-B8FA-AB31B2A119DE}" presName="dummyNode2" presStyleLbl="node1" presStyleIdx="0" presStyleCnt="3"/>
      <dgm:spPr/>
    </dgm:pt>
    <dgm:pt modelId="{E83793B4-2C5C-4D90-82FA-E5EE4745664D}" type="pres">
      <dgm:prSet presAssocID="{F6D27D1B-CDCB-481F-B8FA-AB31B2A119DE}" presName="childNode2" presStyleLbl="bgAcc1" presStyleIdx="1" presStyleCnt="3">
        <dgm:presLayoutVars>
          <dgm:bulletEnabled val="1"/>
        </dgm:presLayoutVars>
      </dgm:prSet>
      <dgm:spPr/>
    </dgm:pt>
    <dgm:pt modelId="{67FFE978-6FBE-4424-80BE-B9E4B4DD0695}" type="pres">
      <dgm:prSet presAssocID="{F6D27D1B-CDCB-481F-B8FA-AB31B2A119DE}" presName="childNode2tx" presStyleLbl="bgAcc1" presStyleIdx="1" presStyleCnt="3">
        <dgm:presLayoutVars>
          <dgm:bulletEnabled val="1"/>
        </dgm:presLayoutVars>
      </dgm:prSet>
      <dgm:spPr/>
    </dgm:pt>
    <dgm:pt modelId="{029D1FDE-4DD7-4FA5-8C70-0C747477B66C}" type="pres">
      <dgm:prSet presAssocID="{F6D27D1B-CDCB-481F-B8FA-AB31B2A119DE}" presName="parentNode2" presStyleLbl="node1" presStyleIdx="1" presStyleCnt="3">
        <dgm:presLayoutVars>
          <dgm:chMax val="0"/>
          <dgm:bulletEnabled val="1"/>
        </dgm:presLayoutVars>
      </dgm:prSet>
      <dgm:spPr/>
    </dgm:pt>
    <dgm:pt modelId="{C2556EF6-41FF-46C6-8829-911BFA533FFE}" type="pres">
      <dgm:prSet presAssocID="{F6D27D1B-CDCB-481F-B8FA-AB31B2A119DE}" presName="connSite2" presStyleCnt="0"/>
      <dgm:spPr/>
    </dgm:pt>
    <dgm:pt modelId="{DC2A0ADB-DCE3-4BF4-9952-0394865777AC}" type="pres">
      <dgm:prSet presAssocID="{7AEB6639-3258-49E8-8B1F-B4A9C61922BE}" presName="Name18" presStyleLbl="sibTrans2D1" presStyleIdx="1" presStyleCnt="2"/>
      <dgm:spPr/>
    </dgm:pt>
    <dgm:pt modelId="{A874A3A3-A340-4ABC-99B5-7529D4415335}" type="pres">
      <dgm:prSet presAssocID="{58828492-5CEF-4AFE-95CB-5D7E6A18158B}" presName="composite1" presStyleCnt="0"/>
      <dgm:spPr/>
    </dgm:pt>
    <dgm:pt modelId="{14032C0B-60AE-432B-A713-F993D1C4BA8F}" type="pres">
      <dgm:prSet presAssocID="{58828492-5CEF-4AFE-95CB-5D7E6A18158B}" presName="dummyNode1" presStyleLbl="node1" presStyleIdx="1" presStyleCnt="3"/>
      <dgm:spPr/>
    </dgm:pt>
    <dgm:pt modelId="{69C28D3B-E083-42DF-9EA0-916CA12125A9}" type="pres">
      <dgm:prSet presAssocID="{58828492-5CEF-4AFE-95CB-5D7E6A18158B}" presName="childNode1" presStyleLbl="bgAcc1" presStyleIdx="2" presStyleCnt="3">
        <dgm:presLayoutVars>
          <dgm:bulletEnabled val="1"/>
        </dgm:presLayoutVars>
      </dgm:prSet>
      <dgm:spPr/>
    </dgm:pt>
    <dgm:pt modelId="{843715D2-C2C2-41EB-BDA3-21230FBA46DB}" type="pres">
      <dgm:prSet presAssocID="{58828492-5CEF-4AFE-95CB-5D7E6A18158B}" presName="childNode1tx" presStyleLbl="bgAcc1" presStyleIdx="2" presStyleCnt="3">
        <dgm:presLayoutVars>
          <dgm:bulletEnabled val="1"/>
        </dgm:presLayoutVars>
      </dgm:prSet>
      <dgm:spPr/>
    </dgm:pt>
    <dgm:pt modelId="{047F5837-10E2-4FFC-A492-DB8A19EF48CA}" type="pres">
      <dgm:prSet presAssocID="{58828492-5CEF-4AFE-95CB-5D7E6A18158B}" presName="parentNode1" presStyleLbl="node1" presStyleIdx="2" presStyleCnt="3">
        <dgm:presLayoutVars>
          <dgm:chMax val="1"/>
          <dgm:bulletEnabled val="1"/>
        </dgm:presLayoutVars>
      </dgm:prSet>
      <dgm:spPr/>
    </dgm:pt>
    <dgm:pt modelId="{7D6A154D-27BB-4CCE-9250-BCDD2CD5C383}" type="pres">
      <dgm:prSet presAssocID="{58828492-5CEF-4AFE-95CB-5D7E6A18158B}" presName="connSite1" presStyleCnt="0"/>
      <dgm:spPr/>
    </dgm:pt>
  </dgm:ptLst>
  <dgm:cxnLst>
    <dgm:cxn modelId="{95082A04-A479-47E1-B97B-2DF0F526981D}" type="presOf" srcId="{42A7A1AA-D98A-489E-B578-8000B13D07AF}" destId="{67FFE978-6FBE-4424-80BE-B9E4B4DD0695}" srcOrd="1" destOrd="1" presId="urn:microsoft.com/office/officeart/2005/8/layout/hProcess4"/>
    <dgm:cxn modelId="{CA96E113-7151-48C8-B4D5-7AA211772CC8}" srcId="{F6D27D1B-CDCB-481F-B8FA-AB31B2A119DE}" destId="{65B6D8B9-E558-4264-B37F-7B4B2A8896DF}" srcOrd="2" destOrd="0" parTransId="{04F5A724-3AA7-4E78-B992-BCB3E916993F}" sibTransId="{370A79FF-9957-49E1-811F-78AB198DD9E0}"/>
    <dgm:cxn modelId="{1FE4D618-724E-4829-BED3-DAA3C651B769}" type="presOf" srcId="{0B00F5A8-A0EF-4111-9D86-004317B4F49E}" destId="{E83793B4-2C5C-4D90-82FA-E5EE4745664D}" srcOrd="0" destOrd="0" presId="urn:microsoft.com/office/officeart/2005/8/layout/hProcess4"/>
    <dgm:cxn modelId="{A08CE81F-A93E-429F-943D-3B3662A0C042}" type="presOf" srcId="{F6D27D1B-CDCB-481F-B8FA-AB31B2A119DE}" destId="{029D1FDE-4DD7-4FA5-8C70-0C747477B66C}" srcOrd="0" destOrd="0" presId="urn:microsoft.com/office/officeart/2005/8/layout/hProcess4"/>
    <dgm:cxn modelId="{ECE9152A-59A8-4A3A-9D34-DB38A074F636}" srcId="{0E9DE493-19D7-4EC9-97C9-5F26233F1106}" destId="{58828492-5CEF-4AFE-95CB-5D7E6A18158B}" srcOrd="2" destOrd="0" parTransId="{F664BA43-1B81-496F-A04E-CE4B4A525697}" sibTransId="{2D386477-EC66-449A-8D41-5F8A212C3D8E}"/>
    <dgm:cxn modelId="{2D5B3E3B-3EE5-4072-933E-27DF5400591C}" srcId="{FB986F71-3126-4196-BD30-74AEDC39A1CA}" destId="{AB2E8498-CC81-452F-A895-08F3845AA347}" srcOrd="0" destOrd="0" parTransId="{4C65E2C8-0CBB-4D8C-AD60-6B0105C62B84}" sibTransId="{9A1F3304-AA9E-4FBC-89BA-9095C80E47C9}"/>
    <dgm:cxn modelId="{E33DA73B-C4A7-472D-88E9-D1B7FEC0C1F5}" type="presOf" srcId="{BF381BD4-48DC-48BF-8C18-C307CDD4D490}" destId="{BFE859F2-A9E8-4F95-9161-8EC68F2D30C4}" srcOrd="1" destOrd="1" presId="urn:microsoft.com/office/officeart/2005/8/layout/hProcess4"/>
    <dgm:cxn modelId="{8B37FE40-D7C8-473A-9D2D-D33173B003E6}" type="presOf" srcId="{6E7DBE00-7E5B-46F8-BBA0-CF0079A58E82}" destId="{843715D2-C2C2-41EB-BDA3-21230FBA46DB}" srcOrd="1" destOrd="1" presId="urn:microsoft.com/office/officeart/2005/8/layout/hProcess4"/>
    <dgm:cxn modelId="{241A4F42-3815-4A3A-A31B-C5E11FFB5E6D}" type="presOf" srcId="{FB986F71-3126-4196-BD30-74AEDC39A1CA}" destId="{E18C6CF4-EDEB-4539-A36D-E0355B626199}" srcOrd="0" destOrd="0" presId="urn:microsoft.com/office/officeart/2005/8/layout/hProcess4"/>
    <dgm:cxn modelId="{402F9D43-6A91-4B87-83A0-426BC9CD76A6}" type="presOf" srcId="{0B00F5A8-A0EF-4111-9D86-004317B4F49E}" destId="{67FFE978-6FBE-4424-80BE-B9E4B4DD0695}" srcOrd="1" destOrd="0" presId="urn:microsoft.com/office/officeart/2005/8/layout/hProcess4"/>
    <dgm:cxn modelId="{1423FC72-83C7-4510-8021-28EAEA493E68}" srcId="{0E9DE493-19D7-4EC9-97C9-5F26233F1106}" destId="{FB986F71-3126-4196-BD30-74AEDC39A1CA}" srcOrd="0" destOrd="0" parTransId="{9B3CE34A-9B3E-4D5F-94E0-DFBB94FF5A03}" sibTransId="{D0B150DF-3AA4-454C-8652-25880449C422}"/>
    <dgm:cxn modelId="{672EA873-F01F-4183-A558-6E8CD3DC7331}" type="presOf" srcId="{42A7A1AA-D98A-489E-B578-8000B13D07AF}" destId="{E83793B4-2C5C-4D90-82FA-E5EE4745664D}" srcOrd="0" destOrd="1" presId="urn:microsoft.com/office/officeart/2005/8/layout/hProcess4"/>
    <dgm:cxn modelId="{4143D757-8617-4C89-8322-E3B29A1874AF}" srcId="{58828492-5CEF-4AFE-95CB-5D7E6A18158B}" destId="{68838C34-4D02-49F8-ADD7-BFA90D87B7EA}" srcOrd="0" destOrd="0" parTransId="{F2AD00AD-6A23-4C89-A107-68EF5D1F0B94}" sibTransId="{FFC4FCE7-6F2F-4F91-A74A-7C4C32A81657}"/>
    <dgm:cxn modelId="{E1602188-B573-41FF-9095-7B40F9CA44C2}" type="presOf" srcId="{6E7DBE00-7E5B-46F8-BBA0-CF0079A58E82}" destId="{69C28D3B-E083-42DF-9EA0-916CA12125A9}" srcOrd="0" destOrd="1" presId="urn:microsoft.com/office/officeart/2005/8/layout/hProcess4"/>
    <dgm:cxn modelId="{550EC38B-566A-4081-A7BE-0E49BE02764D}" type="presOf" srcId="{AB2E8498-CC81-452F-A895-08F3845AA347}" destId="{BFE859F2-A9E8-4F95-9161-8EC68F2D30C4}" srcOrd="1" destOrd="0" presId="urn:microsoft.com/office/officeart/2005/8/layout/hProcess4"/>
    <dgm:cxn modelId="{5B32D69C-83B7-4535-B6A2-1B082F1481B1}" srcId="{F6D27D1B-CDCB-481F-B8FA-AB31B2A119DE}" destId="{42A7A1AA-D98A-489E-B578-8000B13D07AF}" srcOrd="1" destOrd="0" parTransId="{1B2E003D-E13D-48E5-87AE-09EA1C19226D}" sibTransId="{F54C5E78-5F65-4ED1-9301-1745DCC42EA0}"/>
    <dgm:cxn modelId="{A63D53AC-541A-4D09-9620-8B1C8D7B91DE}" srcId="{0E9DE493-19D7-4EC9-97C9-5F26233F1106}" destId="{F6D27D1B-CDCB-481F-B8FA-AB31B2A119DE}" srcOrd="1" destOrd="0" parTransId="{8A7BF306-8E53-4B16-9E7E-A79AE3DF6BE2}" sibTransId="{7AEB6639-3258-49E8-8B1F-B4A9C61922BE}"/>
    <dgm:cxn modelId="{4E74EABF-20DE-46D5-9BE9-0F84CEAF66AB}" type="presOf" srcId="{D0B150DF-3AA4-454C-8652-25880449C422}" destId="{6A63D16E-EEE6-4267-97EA-5AD7D2BC4E84}" srcOrd="0" destOrd="0" presId="urn:microsoft.com/office/officeart/2005/8/layout/hProcess4"/>
    <dgm:cxn modelId="{95276BC3-D2A9-422F-9390-BED3FD8C7BB0}" type="presOf" srcId="{0E9DE493-19D7-4EC9-97C9-5F26233F1106}" destId="{3960CFF8-4383-4382-8D6D-F2A00F508E8D}" srcOrd="0" destOrd="0" presId="urn:microsoft.com/office/officeart/2005/8/layout/hProcess4"/>
    <dgm:cxn modelId="{7EBBAEC4-0282-4F3E-860C-A6A26E3998F2}" type="presOf" srcId="{65B6D8B9-E558-4264-B37F-7B4B2A8896DF}" destId="{E83793B4-2C5C-4D90-82FA-E5EE4745664D}" srcOrd="0" destOrd="2" presId="urn:microsoft.com/office/officeart/2005/8/layout/hProcess4"/>
    <dgm:cxn modelId="{90D5F6C6-4E25-4C59-9DF6-6E2B25A59F46}" type="presOf" srcId="{68838C34-4D02-49F8-ADD7-BFA90D87B7EA}" destId="{69C28D3B-E083-42DF-9EA0-916CA12125A9}" srcOrd="0" destOrd="0" presId="urn:microsoft.com/office/officeart/2005/8/layout/hProcess4"/>
    <dgm:cxn modelId="{5F9EDECD-FB20-4615-B5EC-47255B2B532F}" srcId="{FB986F71-3126-4196-BD30-74AEDC39A1CA}" destId="{BF381BD4-48DC-48BF-8C18-C307CDD4D490}" srcOrd="1" destOrd="0" parTransId="{5D881325-883F-44A1-A5FB-E01856D07A5B}" sibTransId="{2C645F98-BC4B-4797-BC42-0872EA7B0575}"/>
    <dgm:cxn modelId="{A507C8D3-A0BB-44E4-82F7-15D18D34238D}" type="presOf" srcId="{68838C34-4D02-49F8-ADD7-BFA90D87B7EA}" destId="{843715D2-C2C2-41EB-BDA3-21230FBA46DB}" srcOrd="1" destOrd="0" presId="urn:microsoft.com/office/officeart/2005/8/layout/hProcess4"/>
    <dgm:cxn modelId="{FA45DADE-266F-4B82-B02F-D2732D8D9F51}" type="presOf" srcId="{58828492-5CEF-4AFE-95CB-5D7E6A18158B}" destId="{047F5837-10E2-4FFC-A492-DB8A19EF48CA}" srcOrd="0" destOrd="0" presId="urn:microsoft.com/office/officeart/2005/8/layout/hProcess4"/>
    <dgm:cxn modelId="{3D080EE7-BDF0-495B-A4FB-103A296CD73B}" srcId="{58828492-5CEF-4AFE-95CB-5D7E6A18158B}" destId="{6E7DBE00-7E5B-46F8-BBA0-CF0079A58E82}" srcOrd="1" destOrd="0" parTransId="{6FAC7821-43C2-4A12-9638-E9B1BDE7C8D8}" sibTransId="{65147ED7-18A4-49A5-9AEE-066FB0363316}"/>
    <dgm:cxn modelId="{86F910E7-C9D0-48E5-A3A3-C70127E96FC1}" srcId="{F6D27D1B-CDCB-481F-B8FA-AB31B2A119DE}" destId="{0B00F5A8-A0EF-4111-9D86-004317B4F49E}" srcOrd="0" destOrd="0" parTransId="{EC916B99-8D26-4265-B7BE-BB461C68DA5C}" sibTransId="{CE48C676-980A-4BAC-A3C8-9ABC315DAE51}"/>
    <dgm:cxn modelId="{835CA1EF-8C73-4A92-AB14-7F18CFCB3BBE}" type="presOf" srcId="{65B6D8B9-E558-4264-B37F-7B4B2A8896DF}" destId="{67FFE978-6FBE-4424-80BE-B9E4B4DD0695}" srcOrd="1" destOrd="2" presId="urn:microsoft.com/office/officeart/2005/8/layout/hProcess4"/>
    <dgm:cxn modelId="{FCC960F1-FFDB-446D-9C7D-06DB34FE036C}" type="presOf" srcId="{BF381BD4-48DC-48BF-8C18-C307CDD4D490}" destId="{96015622-8A46-45CF-A72A-2856B699B374}" srcOrd="0" destOrd="1" presId="urn:microsoft.com/office/officeart/2005/8/layout/hProcess4"/>
    <dgm:cxn modelId="{732F9AFA-01BF-4C18-A659-D951BF9FC05D}" type="presOf" srcId="{AB2E8498-CC81-452F-A895-08F3845AA347}" destId="{96015622-8A46-45CF-A72A-2856B699B374}" srcOrd="0" destOrd="0" presId="urn:microsoft.com/office/officeart/2005/8/layout/hProcess4"/>
    <dgm:cxn modelId="{E95209FE-82B0-40EF-AFE6-D8CCCCEA50E1}" type="presOf" srcId="{7AEB6639-3258-49E8-8B1F-B4A9C61922BE}" destId="{DC2A0ADB-DCE3-4BF4-9952-0394865777AC}" srcOrd="0" destOrd="0" presId="urn:microsoft.com/office/officeart/2005/8/layout/hProcess4"/>
    <dgm:cxn modelId="{89F19664-F574-44B4-924E-3D107B743F23}" type="presParOf" srcId="{3960CFF8-4383-4382-8D6D-F2A00F508E8D}" destId="{366CFF54-5C8F-47F9-BFD8-D9AF3EADDA3E}" srcOrd="0" destOrd="0" presId="urn:microsoft.com/office/officeart/2005/8/layout/hProcess4"/>
    <dgm:cxn modelId="{75C41B37-1CBE-4C45-8C4B-850855BD27C4}" type="presParOf" srcId="{3960CFF8-4383-4382-8D6D-F2A00F508E8D}" destId="{13688FBD-4079-41FE-A6A2-B5B0F293E6BF}" srcOrd="1" destOrd="0" presId="urn:microsoft.com/office/officeart/2005/8/layout/hProcess4"/>
    <dgm:cxn modelId="{3AA8FE4E-D0FB-4F4F-9F35-7B6B4E7D5E8D}" type="presParOf" srcId="{3960CFF8-4383-4382-8D6D-F2A00F508E8D}" destId="{224851B6-C14D-49DE-883B-A13003DA4601}" srcOrd="2" destOrd="0" presId="urn:microsoft.com/office/officeart/2005/8/layout/hProcess4"/>
    <dgm:cxn modelId="{A4DAABAE-FB49-4E79-80B0-1264A8E539FF}" type="presParOf" srcId="{224851B6-C14D-49DE-883B-A13003DA4601}" destId="{1439717B-283C-48FF-AF62-1990F52B6512}" srcOrd="0" destOrd="0" presId="urn:microsoft.com/office/officeart/2005/8/layout/hProcess4"/>
    <dgm:cxn modelId="{6FFC75D9-47EB-48FF-90CD-91F117AC22B7}" type="presParOf" srcId="{1439717B-283C-48FF-AF62-1990F52B6512}" destId="{BCCE6711-D1D8-4B2C-917E-41AB5A6114A8}" srcOrd="0" destOrd="0" presId="urn:microsoft.com/office/officeart/2005/8/layout/hProcess4"/>
    <dgm:cxn modelId="{FEE85E3F-72E5-4071-8EA1-3623F81173A1}" type="presParOf" srcId="{1439717B-283C-48FF-AF62-1990F52B6512}" destId="{96015622-8A46-45CF-A72A-2856B699B374}" srcOrd="1" destOrd="0" presId="urn:microsoft.com/office/officeart/2005/8/layout/hProcess4"/>
    <dgm:cxn modelId="{AC4982ED-AD83-45D0-AD2F-455F7901AF9F}" type="presParOf" srcId="{1439717B-283C-48FF-AF62-1990F52B6512}" destId="{BFE859F2-A9E8-4F95-9161-8EC68F2D30C4}" srcOrd="2" destOrd="0" presId="urn:microsoft.com/office/officeart/2005/8/layout/hProcess4"/>
    <dgm:cxn modelId="{565E0706-6737-49AB-A631-19EA6E16791C}" type="presParOf" srcId="{1439717B-283C-48FF-AF62-1990F52B6512}" destId="{E18C6CF4-EDEB-4539-A36D-E0355B626199}" srcOrd="3" destOrd="0" presId="urn:microsoft.com/office/officeart/2005/8/layout/hProcess4"/>
    <dgm:cxn modelId="{0F8395D2-489A-4650-9E19-52FEC57A410B}" type="presParOf" srcId="{1439717B-283C-48FF-AF62-1990F52B6512}" destId="{D9FCD5E9-9E94-4534-BAB4-3DB8EB44E7D0}" srcOrd="4" destOrd="0" presId="urn:microsoft.com/office/officeart/2005/8/layout/hProcess4"/>
    <dgm:cxn modelId="{9204B803-0CC8-4F9E-AC95-C709626A9F47}" type="presParOf" srcId="{224851B6-C14D-49DE-883B-A13003DA4601}" destId="{6A63D16E-EEE6-4267-97EA-5AD7D2BC4E84}" srcOrd="1" destOrd="0" presId="urn:microsoft.com/office/officeart/2005/8/layout/hProcess4"/>
    <dgm:cxn modelId="{DF63E90D-523A-4A3D-8E96-876C4878E690}" type="presParOf" srcId="{224851B6-C14D-49DE-883B-A13003DA4601}" destId="{59BAED1E-A4FE-4FA3-8716-57917AF47F38}" srcOrd="2" destOrd="0" presId="urn:microsoft.com/office/officeart/2005/8/layout/hProcess4"/>
    <dgm:cxn modelId="{ABC2BBAC-ABC6-4828-A656-FF0E45449B5D}" type="presParOf" srcId="{59BAED1E-A4FE-4FA3-8716-57917AF47F38}" destId="{5C833856-7FAF-4B27-932C-67C7D08339F2}" srcOrd="0" destOrd="0" presId="urn:microsoft.com/office/officeart/2005/8/layout/hProcess4"/>
    <dgm:cxn modelId="{57A8C77F-8539-4ED5-8B3E-AA69AEF39063}" type="presParOf" srcId="{59BAED1E-A4FE-4FA3-8716-57917AF47F38}" destId="{E83793B4-2C5C-4D90-82FA-E5EE4745664D}" srcOrd="1" destOrd="0" presId="urn:microsoft.com/office/officeart/2005/8/layout/hProcess4"/>
    <dgm:cxn modelId="{13C487BA-883D-4A71-9789-EB655F6279D7}" type="presParOf" srcId="{59BAED1E-A4FE-4FA3-8716-57917AF47F38}" destId="{67FFE978-6FBE-4424-80BE-B9E4B4DD0695}" srcOrd="2" destOrd="0" presId="urn:microsoft.com/office/officeart/2005/8/layout/hProcess4"/>
    <dgm:cxn modelId="{9DE711C0-DAD0-490A-8F9F-84EFF58B67F2}" type="presParOf" srcId="{59BAED1E-A4FE-4FA3-8716-57917AF47F38}" destId="{029D1FDE-4DD7-4FA5-8C70-0C747477B66C}" srcOrd="3" destOrd="0" presId="urn:microsoft.com/office/officeart/2005/8/layout/hProcess4"/>
    <dgm:cxn modelId="{7E60F800-B699-4C90-AE8B-FFA3C1DBAC2A}" type="presParOf" srcId="{59BAED1E-A4FE-4FA3-8716-57917AF47F38}" destId="{C2556EF6-41FF-46C6-8829-911BFA533FFE}" srcOrd="4" destOrd="0" presId="urn:microsoft.com/office/officeart/2005/8/layout/hProcess4"/>
    <dgm:cxn modelId="{15EEC923-9DD9-45F9-B1CE-E90ADC8BB3B2}" type="presParOf" srcId="{224851B6-C14D-49DE-883B-A13003DA4601}" destId="{DC2A0ADB-DCE3-4BF4-9952-0394865777AC}" srcOrd="3" destOrd="0" presId="urn:microsoft.com/office/officeart/2005/8/layout/hProcess4"/>
    <dgm:cxn modelId="{F83CC031-B411-4234-8023-6E45E782DC1B}" type="presParOf" srcId="{224851B6-C14D-49DE-883B-A13003DA4601}" destId="{A874A3A3-A340-4ABC-99B5-7529D4415335}" srcOrd="4" destOrd="0" presId="urn:microsoft.com/office/officeart/2005/8/layout/hProcess4"/>
    <dgm:cxn modelId="{7B362966-E9AB-40B9-8761-1F07E738ED93}" type="presParOf" srcId="{A874A3A3-A340-4ABC-99B5-7529D4415335}" destId="{14032C0B-60AE-432B-A713-F993D1C4BA8F}" srcOrd="0" destOrd="0" presId="urn:microsoft.com/office/officeart/2005/8/layout/hProcess4"/>
    <dgm:cxn modelId="{7577A14F-C73F-4E1A-8760-544ED1967544}" type="presParOf" srcId="{A874A3A3-A340-4ABC-99B5-7529D4415335}" destId="{69C28D3B-E083-42DF-9EA0-916CA12125A9}" srcOrd="1" destOrd="0" presId="urn:microsoft.com/office/officeart/2005/8/layout/hProcess4"/>
    <dgm:cxn modelId="{1637F8A1-F9FA-4AC7-AA80-AC52DBF6427F}" type="presParOf" srcId="{A874A3A3-A340-4ABC-99B5-7529D4415335}" destId="{843715D2-C2C2-41EB-BDA3-21230FBA46DB}" srcOrd="2" destOrd="0" presId="urn:microsoft.com/office/officeart/2005/8/layout/hProcess4"/>
    <dgm:cxn modelId="{C3A1CE6A-C0A2-460E-AEC5-91898FCAB7C6}" type="presParOf" srcId="{A874A3A3-A340-4ABC-99B5-7529D4415335}" destId="{047F5837-10E2-4FFC-A492-DB8A19EF48CA}" srcOrd="3" destOrd="0" presId="urn:microsoft.com/office/officeart/2005/8/layout/hProcess4"/>
    <dgm:cxn modelId="{B0B35EFC-EC0D-408D-96C0-AAE23E559E96}" type="presParOf" srcId="{A874A3A3-A340-4ABC-99B5-7529D4415335}" destId="{7D6A154D-27BB-4CCE-9250-BCDD2CD5C383}"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945CE4-7BD4-4C03-8FAE-10C2B1683F06}" type="doc">
      <dgm:prSet loTypeId="urn:microsoft.com/office/officeart/2005/8/layout/process1" loCatId="process" qsTypeId="urn:microsoft.com/office/officeart/2005/8/quickstyle/simple1" qsCatId="simple" csTypeId="urn:microsoft.com/office/officeart/2005/8/colors/accent1_2" csCatId="accent1" phldr="1"/>
      <dgm:spPr/>
    </dgm:pt>
    <dgm:pt modelId="{74211F0B-0962-4A13-B971-C9199B9AA8EA}">
      <dgm:prSet phldrT="[Text]"/>
      <dgm:spPr/>
      <dgm:t>
        <a:bodyPr/>
        <a:lstStyle/>
        <a:p>
          <a:r>
            <a:rPr lang="en-US"/>
            <a:t>2-Risk Assessment</a:t>
          </a:r>
        </a:p>
      </dgm:t>
    </dgm:pt>
    <dgm:pt modelId="{CECB2E1B-6E83-4711-B14F-F3AD84C6D54D}" type="parTrans" cxnId="{FE732449-2B29-43EC-839F-28C7909CDBFA}">
      <dgm:prSet/>
      <dgm:spPr/>
      <dgm:t>
        <a:bodyPr/>
        <a:lstStyle/>
        <a:p>
          <a:endParaRPr lang="en-US"/>
        </a:p>
      </dgm:t>
    </dgm:pt>
    <dgm:pt modelId="{32B97926-7B98-43BE-8019-FC1ADB58D9BB}" type="sibTrans" cxnId="{FE732449-2B29-43EC-839F-28C7909CDBFA}">
      <dgm:prSet/>
      <dgm:spPr/>
      <dgm:t>
        <a:bodyPr/>
        <a:lstStyle/>
        <a:p>
          <a:endParaRPr lang="en-US"/>
        </a:p>
      </dgm:t>
    </dgm:pt>
    <dgm:pt modelId="{16CF529B-0DF6-4AFB-A741-261AA474FA0F}">
      <dgm:prSet phldrT="[Text]"/>
      <dgm:spPr/>
      <dgm:t>
        <a:bodyPr/>
        <a:lstStyle/>
        <a:p>
          <a:r>
            <a:rPr lang="en-US"/>
            <a:t>3-Identify Controls</a:t>
          </a:r>
        </a:p>
      </dgm:t>
    </dgm:pt>
    <dgm:pt modelId="{3CE518BC-7FB3-45E2-9D0E-F575ADA0D6AD}" type="parTrans" cxnId="{F78C258A-8F3D-455F-B3ED-F50BBFECC526}">
      <dgm:prSet/>
      <dgm:spPr/>
      <dgm:t>
        <a:bodyPr/>
        <a:lstStyle/>
        <a:p>
          <a:endParaRPr lang="en-US"/>
        </a:p>
      </dgm:t>
    </dgm:pt>
    <dgm:pt modelId="{D1FBC493-EE21-4C2F-A152-F9D31306AA27}" type="sibTrans" cxnId="{F78C258A-8F3D-455F-B3ED-F50BBFECC526}">
      <dgm:prSet/>
      <dgm:spPr/>
      <dgm:t>
        <a:bodyPr/>
        <a:lstStyle/>
        <a:p>
          <a:endParaRPr lang="en-US"/>
        </a:p>
      </dgm:t>
    </dgm:pt>
    <dgm:pt modelId="{FCEBCC9A-6396-4DAA-83F1-23CF39E915AB}">
      <dgm:prSet phldrT="[Text]"/>
      <dgm:spPr/>
      <dgm:t>
        <a:bodyPr/>
        <a:lstStyle/>
        <a:p>
          <a:r>
            <a:rPr lang="en-US"/>
            <a:t>4-Test Controls</a:t>
          </a:r>
        </a:p>
      </dgm:t>
    </dgm:pt>
    <dgm:pt modelId="{C8A23869-DCBE-416C-BA40-A61EAFA4DFED}" type="parTrans" cxnId="{8B190006-7223-407C-83C3-95AE897C4ACE}">
      <dgm:prSet/>
      <dgm:spPr/>
      <dgm:t>
        <a:bodyPr/>
        <a:lstStyle/>
        <a:p>
          <a:endParaRPr lang="en-US"/>
        </a:p>
      </dgm:t>
    </dgm:pt>
    <dgm:pt modelId="{045FC1FE-280D-4A16-B8A3-803284A2B43D}" type="sibTrans" cxnId="{8B190006-7223-407C-83C3-95AE897C4ACE}">
      <dgm:prSet/>
      <dgm:spPr/>
      <dgm:t>
        <a:bodyPr/>
        <a:lstStyle/>
        <a:p>
          <a:endParaRPr lang="en-US"/>
        </a:p>
      </dgm:t>
    </dgm:pt>
    <dgm:pt modelId="{E6C56CB7-F52A-4C69-9C9B-3CE5EB90E11F}">
      <dgm:prSet phldrT="[Text]"/>
      <dgm:spPr/>
      <dgm:t>
        <a:bodyPr/>
        <a:lstStyle/>
        <a:p>
          <a:r>
            <a:rPr lang="en-US"/>
            <a:t>5-Detailed Examination</a:t>
          </a:r>
        </a:p>
      </dgm:t>
    </dgm:pt>
    <dgm:pt modelId="{020D8FFB-7746-493D-819B-0AD0C40A7E3D}" type="parTrans" cxnId="{8ADF5501-AEE0-4248-AB54-194871FFA232}">
      <dgm:prSet/>
      <dgm:spPr/>
      <dgm:t>
        <a:bodyPr/>
        <a:lstStyle/>
        <a:p>
          <a:endParaRPr lang="en-US"/>
        </a:p>
      </dgm:t>
    </dgm:pt>
    <dgm:pt modelId="{2354667F-C5F6-42E4-888A-3902A4F20283}" type="sibTrans" cxnId="{8ADF5501-AEE0-4248-AB54-194871FFA232}">
      <dgm:prSet/>
      <dgm:spPr/>
      <dgm:t>
        <a:bodyPr/>
        <a:lstStyle/>
        <a:p>
          <a:endParaRPr lang="en-US"/>
        </a:p>
      </dgm:t>
    </dgm:pt>
    <dgm:pt modelId="{A696096D-B281-46C2-91C2-13421CE358C2}">
      <dgm:prSet phldrT="[Text]"/>
      <dgm:spPr/>
      <dgm:t>
        <a:bodyPr/>
        <a:lstStyle/>
        <a:p>
          <a:r>
            <a:rPr lang="en-US"/>
            <a:t>6- Reasonably Assured Ethical AI System</a:t>
          </a:r>
        </a:p>
      </dgm:t>
    </dgm:pt>
    <dgm:pt modelId="{15C8B55F-3861-4613-AFC9-87FC0FAACE0F}" type="parTrans" cxnId="{2719CB80-3807-4303-83CB-685B5AB5DC08}">
      <dgm:prSet/>
      <dgm:spPr/>
      <dgm:t>
        <a:bodyPr/>
        <a:lstStyle/>
        <a:p>
          <a:endParaRPr lang="en-US"/>
        </a:p>
      </dgm:t>
    </dgm:pt>
    <dgm:pt modelId="{F2297F3F-6584-4A38-BABA-9F91DC39B132}" type="sibTrans" cxnId="{2719CB80-3807-4303-83CB-685B5AB5DC08}">
      <dgm:prSet/>
      <dgm:spPr/>
      <dgm:t>
        <a:bodyPr/>
        <a:lstStyle/>
        <a:p>
          <a:endParaRPr lang="en-US"/>
        </a:p>
      </dgm:t>
    </dgm:pt>
    <dgm:pt modelId="{949FFCDF-CDCD-4F1A-8986-1E46E7970C56}">
      <dgm:prSet phldrT="[Text]"/>
      <dgm:spPr/>
      <dgm:t>
        <a:bodyPr/>
        <a:lstStyle/>
        <a:p>
          <a:r>
            <a:rPr lang="en-US"/>
            <a:t>1-Identify AI Application</a:t>
          </a:r>
        </a:p>
      </dgm:t>
    </dgm:pt>
    <dgm:pt modelId="{E2A29D76-E3EB-4E4F-A701-B46FC1F5F968}" type="parTrans" cxnId="{F31E3A8A-F042-4D64-90B2-E1D9F0E35A60}">
      <dgm:prSet/>
      <dgm:spPr/>
      <dgm:t>
        <a:bodyPr/>
        <a:lstStyle/>
        <a:p>
          <a:endParaRPr lang="en-US"/>
        </a:p>
      </dgm:t>
    </dgm:pt>
    <dgm:pt modelId="{5B5DF15A-8205-449A-BD8B-7A59D22A4108}" type="sibTrans" cxnId="{F31E3A8A-F042-4D64-90B2-E1D9F0E35A60}">
      <dgm:prSet/>
      <dgm:spPr/>
      <dgm:t>
        <a:bodyPr/>
        <a:lstStyle/>
        <a:p>
          <a:endParaRPr lang="en-US"/>
        </a:p>
      </dgm:t>
    </dgm:pt>
    <dgm:pt modelId="{C058E5D8-5B89-486E-9F15-0F49D987915C}" type="pres">
      <dgm:prSet presAssocID="{FE945CE4-7BD4-4C03-8FAE-10C2B1683F06}" presName="Name0" presStyleCnt="0">
        <dgm:presLayoutVars>
          <dgm:dir/>
          <dgm:resizeHandles val="exact"/>
        </dgm:presLayoutVars>
      </dgm:prSet>
      <dgm:spPr/>
    </dgm:pt>
    <dgm:pt modelId="{C0F63041-7BFC-4CFD-89F2-16009198DB6E}" type="pres">
      <dgm:prSet presAssocID="{949FFCDF-CDCD-4F1A-8986-1E46E7970C56}" presName="node" presStyleLbl="node1" presStyleIdx="0" presStyleCnt="6">
        <dgm:presLayoutVars>
          <dgm:bulletEnabled val="1"/>
        </dgm:presLayoutVars>
      </dgm:prSet>
      <dgm:spPr/>
    </dgm:pt>
    <dgm:pt modelId="{8AC75195-8E03-4216-952A-4913B25396E3}" type="pres">
      <dgm:prSet presAssocID="{5B5DF15A-8205-449A-BD8B-7A59D22A4108}" presName="sibTrans" presStyleLbl="sibTrans2D1" presStyleIdx="0" presStyleCnt="5"/>
      <dgm:spPr/>
    </dgm:pt>
    <dgm:pt modelId="{BC8A04CC-997A-4DB8-A7CF-63263342BFA3}" type="pres">
      <dgm:prSet presAssocID="{5B5DF15A-8205-449A-BD8B-7A59D22A4108}" presName="connectorText" presStyleLbl="sibTrans2D1" presStyleIdx="0" presStyleCnt="5"/>
      <dgm:spPr/>
    </dgm:pt>
    <dgm:pt modelId="{E0415AE3-B886-4EA5-9181-1AF50B7BB880}" type="pres">
      <dgm:prSet presAssocID="{74211F0B-0962-4A13-B971-C9199B9AA8EA}" presName="node" presStyleLbl="node1" presStyleIdx="1" presStyleCnt="6">
        <dgm:presLayoutVars>
          <dgm:bulletEnabled val="1"/>
        </dgm:presLayoutVars>
      </dgm:prSet>
      <dgm:spPr/>
    </dgm:pt>
    <dgm:pt modelId="{64508F28-0B70-418A-88C2-A2D6D2A426B5}" type="pres">
      <dgm:prSet presAssocID="{32B97926-7B98-43BE-8019-FC1ADB58D9BB}" presName="sibTrans" presStyleLbl="sibTrans2D1" presStyleIdx="1" presStyleCnt="5"/>
      <dgm:spPr/>
    </dgm:pt>
    <dgm:pt modelId="{9A6C2F92-2E7E-4683-9947-CAFD0998133E}" type="pres">
      <dgm:prSet presAssocID="{32B97926-7B98-43BE-8019-FC1ADB58D9BB}" presName="connectorText" presStyleLbl="sibTrans2D1" presStyleIdx="1" presStyleCnt="5"/>
      <dgm:spPr/>
    </dgm:pt>
    <dgm:pt modelId="{85FB99AF-E757-4FE7-B14A-02D03BE8C721}" type="pres">
      <dgm:prSet presAssocID="{16CF529B-0DF6-4AFB-A741-261AA474FA0F}" presName="node" presStyleLbl="node1" presStyleIdx="2" presStyleCnt="6">
        <dgm:presLayoutVars>
          <dgm:bulletEnabled val="1"/>
        </dgm:presLayoutVars>
      </dgm:prSet>
      <dgm:spPr/>
    </dgm:pt>
    <dgm:pt modelId="{16A0D5DC-73E5-4331-B31E-F7C931366E40}" type="pres">
      <dgm:prSet presAssocID="{D1FBC493-EE21-4C2F-A152-F9D31306AA27}" presName="sibTrans" presStyleLbl="sibTrans2D1" presStyleIdx="2" presStyleCnt="5"/>
      <dgm:spPr/>
    </dgm:pt>
    <dgm:pt modelId="{3003FFDD-FE45-480D-AB5F-83F4AD58C4D7}" type="pres">
      <dgm:prSet presAssocID="{D1FBC493-EE21-4C2F-A152-F9D31306AA27}" presName="connectorText" presStyleLbl="sibTrans2D1" presStyleIdx="2" presStyleCnt="5"/>
      <dgm:spPr/>
    </dgm:pt>
    <dgm:pt modelId="{A44B086E-DE1E-46E2-8B2F-5A31DD33CE92}" type="pres">
      <dgm:prSet presAssocID="{FCEBCC9A-6396-4DAA-83F1-23CF39E915AB}" presName="node" presStyleLbl="node1" presStyleIdx="3" presStyleCnt="6">
        <dgm:presLayoutVars>
          <dgm:bulletEnabled val="1"/>
        </dgm:presLayoutVars>
      </dgm:prSet>
      <dgm:spPr/>
    </dgm:pt>
    <dgm:pt modelId="{468DC623-96BE-49EB-8CFD-CA3363E2713A}" type="pres">
      <dgm:prSet presAssocID="{045FC1FE-280D-4A16-B8A3-803284A2B43D}" presName="sibTrans" presStyleLbl="sibTrans2D1" presStyleIdx="3" presStyleCnt="5"/>
      <dgm:spPr/>
    </dgm:pt>
    <dgm:pt modelId="{96A718E0-30B9-4BF2-A930-82668F53B96C}" type="pres">
      <dgm:prSet presAssocID="{045FC1FE-280D-4A16-B8A3-803284A2B43D}" presName="connectorText" presStyleLbl="sibTrans2D1" presStyleIdx="3" presStyleCnt="5"/>
      <dgm:spPr/>
    </dgm:pt>
    <dgm:pt modelId="{760E1750-6507-4A38-8FB3-C8E54091AB86}" type="pres">
      <dgm:prSet presAssocID="{E6C56CB7-F52A-4C69-9C9B-3CE5EB90E11F}" presName="node" presStyleLbl="node1" presStyleIdx="4" presStyleCnt="6">
        <dgm:presLayoutVars>
          <dgm:bulletEnabled val="1"/>
        </dgm:presLayoutVars>
      </dgm:prSet>
      <dgm:spPr/>
    </dgm:pt>
    <dgm:pt modelId="{8014DBB9-A52C-4E7F-B328-C8E5E82E4D59}" type="pres">
      <dgm:prSet presAssocID="{2354667F-C5F6-42E4-888A-3902A4F20283}" presName="sibTrans" presStyleLbl="sibTrans2D1" presStyleIdx="4" presStyleCnt="5"/>
      <dgm:spPr/>
    </dgm:pt>
    <dgm:pt modelId="{C3D47487-ED2A-421D-81AE-5FEDD740A87B}" type="pres">
      <dgm:prSet presAssocID="{2354667F-C5F6-42E4-888A-3902A4F20283}" presName="connectorText" presStyleLbl="sibTrans2D1" presStyleIdx="4" presStyleCnt="5"/>
      <dgm:spPr/>
    </dgm:pt>
    <dgm:pt modelId="{AA3847D6-EA94-403F-B62A-7C90D406D31E}" type="pres">
      <dgm:prSet presAssocID="{A696096D-B281-46C2-91C2-13421CE358C2}" presName="node" presStyleLbl="node1" presStyleIdx="5" presStyleCnt="6">
        <dgm:presLayoutVars>
          <dgm:bulletEnabled val="1"/>
        </dgm:presLayoutVars>
      </dgm:prSet>
      <dgm:spPr/>
    </dgm:pt>
  </dgm:ptLst>
  <dgm:cxnLst>
    <dgm:cxn modelId="{8ADF5501-AEE0-4248-AB54-194871FFA232}" srcId="{FE945CE4-7BD4-4C03-8FAE-10C2B1683F06}" destId="{E6C56CB7-F52A-4C69-9C9B-3CE5EB90E11F}" srcOrd="4" destOrd="0" parTransId="{020D8FFB-7746-493D-819B-0AD0C40A7E3D}" sibTransId="{2354667F-C5F6-42E4-888A-3902A4F20283}"/>
    <dgm:cxn modelId="{3C629B01-5FBA-4BBF-8B45-E587664C6513}" type="presOf" srcId="{16CF529B-0DF6-4AFB-A741-261AA474FA0F}" destId="{85FB99AF-E757-4FE7-B14A-02D03BE8C721}" srcOrd="0" destOrd="0" presId="urn:microsoft.com/office/officeart/2005/8/layout/process1"/>
    <dgm:cxn modelId="{3E287105-36E2-4912-92A9-6571CC830261}" type="presOf" srcId="{32B97926-7B98-43BE-8019-FC1ADB58D9BB}" destId="{64508F28-0B70-418A-88C2-A2D6D2A426B5}" srcOrd="0" destOrd="0" presId="urn:microsoft.com/office/officeart/2005/8/layout/process1"/>
    <dgm:cxn modelId="{8B190006-7223-407C-83C3-95AE897C4ACE}" srcId="{FE945CE4-7BD4-4C03-8FAE-10C2B1683F06}" destId="{FCEBCC9A-6396-4DAA-83F1-23CF39E915AB}" srcOrd="3" destOrd="0" parTransId="{C8A23869-DCBE-416C-BA40-A61EAFA4DFED}" sibTransId="{045FC1FE-280D-4A16-B8A3-803284A2B43D}"/>
    <dgm:cxn modelId="{53FCC30C-AB76-44D4-A4ED-0C430FA2829B}" type="presOf" srcId="{FE945CE4-7BD4-4C03-8FAE-10C2B1683F06}" destId="{C058E5D8-5B89-486E-9F15-0F49D987915C}" srcOrd="0" destOrd="0" presId="urn:microsoft.com/office/officeart/2005/8/layout/process1"/>
    <dgm:cxn modelId="{95155B1F-87B0-494A-8330-A1809122F32C}" type="presOf" srcId="{FCEBCC9A-6396-4DAA-83F1-23CF39E915AB}" destId="{A44B086E-DE1E-46E2-8B2F-5A31DD33CE92}" srcOrd="0" destOrd="0" presId="urn:microsoft.com/office/officeart/2005/8/layout/process1"/>
    <dgm:cxn modelId="{5ED1D520-8CEE-4E96-811E-6308C35B2940}" type="presOf" srcId="{045FC1FE-280D-4A16-B8A3-803284A2B43D}" destId="{96A718E0-30B9-4BF2-A930-82668F53B96C}" srcOrd="1" destOrd="0" presId="urn:microsoft.com/office/officeart/2005/8/layout/process1"/>
    <dgm:cxn modelId="{115C803C-8F7B-4D53-BC77-9D03F811EF7A}" type="presOf" srcId="{E6C56CB7-F52A-4C69-9C9B-3CE5EB90E11F}" destId="{760E1750-6507-4A38-8FB3-C8E54091AB86}" srcOrd="0" destOrd="0" presId="urn:microsoft.com/office/officeart/2005/8/layout/process1"/>
    <dgm:cxn modelId="{8314C540-5D99-451C-B4AA-3E951C426A85}" type="presOf" srcId="{D1FBC493-EE21-4C2F-A152-F9D31306AA27}" destId="{16A0D5DC-73E5-4331-B31E-F7C931366E40}" srcOrd="0" destOrd="0" presId="urn:microsoft.com/office/officeart/2005/8/layout/process1"/>
    <dgm:cxn modelId="{BEF9CD43-14E1-448B-AA0C-C39F48EB3356}" type="presOf" srcId="{A696096D-B281-46C2-91C2-13421CE358C2}" destId="{AA3847D6-EA94-403F-B62A-7C90D406D31E}" srcOrd="0" destOrd="0" presId="urn:microsoft.com/office/officeart/2005/8/layout/process1"/>
    <dgm:cxn modelId="{49C12B46-9429-487E-9D36-E018B2F3580F}" type="presOf" srcId="{5B5DF15A-8205-449A-BD8B-7A59D22A4108}" destId="{8AC75195-8E03-4216-952A-4913B25396E3}" srcOrd="0" destOrd="0" presId="urn:microsoft.com/office/officeart/2005/8/layout/process1"/>
    <dgm:cxn modelId="{FE732449-2B29-43EC-839F-28C7909CDBFA}" srcId="{FE945CE4-7BD4-4C03-8FAE-10C2B1683F06}" destId="{74211F0B-0962-4A13-B971-C9199B9AA8EA}" srcOrd="1" destOrd="0" parTransId="{CECB2E1B-6E83-4711-B14F-F3AD84C6D54D}" sibTransId="{32B97926-7B98-43BE-8019-FC1ADB58D9BB}"/>
    <dgm:cxn modelId="{64EC714F-31DF-4E92-87B6-66C244B5AC99}" type="presOf" srcId="{2354667F-C5F6-42E4-888A-3902A4F20283}" destId="{C3D47487-ED2A-421D-81AE-5FEDD740A87B}" srcOrd="1" destOrd="0" presId="urn:microsoft.com/office/officeart/2005/8/layout/process1"/>
    <dgm:cxn modelId="{76C24776-1F9A-472D-BF08-1A06E2B72D67}" type="presOf" srcId="{74211F0B-0962-4A13-B971-C9199B9AA8EA}" destId="{E0415AE3-B886-4EA5-9181-1AF50B7BB880}" srcOrd="0" destOrd="0" presId="urn:microsoft.com/office/officeart/2005/8/layout/process1"/>
    <dgm:cxn modelId="{2719CB80-3807-4303-83CB-685B5AB5DC08}" srcId="{FE945CE4-7BD4-4C03-8FAE-10C2B1683F06}" destId="{A696096D-B281-46C2-91C2-13421CE358C2}" srcOrd="5" destOrd="0" parTransId="{15C8B55F-3861-4613-AFC9-87FC0FAACE0F}" sibTransId="{F2297F3F-6584-4A38-BABA-9F91DC39B132}"/>
    <dgm:cxn modelId="{C0CE2285-6D7B-4369-88C3-3C34DCD22FA7}" type="presOf" srcId="{5B5DF15A-8205-449A-BD8B-7A59D22A4108}" destId="{BC8A04CC-997A-4DB8-A7CF-63263342BFA3}" srcOrd="1" destOrd="0" presId="urn:microsoft.com/office/officeart/2005/8/layout/process1"/>
    <dgm:cxn modelId="{C75AB785-339B-45C3-9D58-49A38F45603B}" type="presOf" srcId="{2354667F-C5F6-42E4-888A-3902A4F20283}" destId="{8014DBB9-A52C-4E7F-B328-C8E5E82E4D59}" srcOrd="0" destOrd="0" presId="urn:microsoft.com/office/officeart/2005/8/layout/process1"/>
    <dgm:cxn modelId="{F78C258A-8F3D-455F-B3ED-F50BBFECC526}" srcId="{FE945CE4-7BD4-4C03-8FAE-10C2B1683F06}" destId="{16CF529B-0DF6-4AFB-A741-261AA474FA0F}" srcOrd="2" destOrd="0" parTransId="{3CE518BC-7FB3-45E2-9D0E-F575ADA0D6AD}" sibTransId="{D1FBC493-EE21-4C2F-A152-F9D31306AA27}"/>
    <dgm:cxn modelId="{F31E3A8A-F042-4D64-90B2-E1D9F0E35A60}" srcId="{FE945CE4-7BD4-4C03-8FAE-10C2B1683F06}" destId="{949FFCDF-CDCD-4F1A-8986-1E46E7970C56}" srcOrd="0" destOrd="0" parTransId="{E2A29D76-E3EB-4E4F-A701-B46FC1F5F968}" sibTransId="{5B5DF15A-8205-449A-BD8B-7A59D22A4108}"/>
    <dgm:cxn modelId="{9E27B18E-B82D-4A55-8F87-C05F0F503CBC}" type="presOf" srcId="{949FFCDF-CDCD-4F1A-8986-1E46E7970C56}" destId="{C0F63041-7BFC-4CFD-89F2-16009198DB6E}" srcOrd="0" destOrd="0" presId="urn:microsoft.com/office/officeart/2005/8/layout/process1"/>
    <dgm:cxn modelId="{679108D6-7F9B-454D-B6F3-93781C531561}" type="presOf" srcId="{045FC1FE-280D-4A16-B8A3-803284A2B43D}" destId="{468DC623-96BE-49EB-8CFD-CA3363E2713A}" srcOrd="0" destOrd="0" presId="urn:microsoft.com/office/officeart/2005/8/layout/process1"/>
    <dgm:cxn modelId="{961820F3-BE10-4070-8F97-560EC048D5CD}" type="presOf" srcId="{32B97926-7B98-43BE-8019-FC1ADB58D9BB}" destId="{9A6C2F92-2E7E-4683-9947-CAFD0998133E}" srcOrd="1" destOrd="0" presId="urn:microsoft.com/office/officeart/2005/8/layout/process1"/>
    <dgm:cxn modelId="{4CA5C5F5-D178-474E-96E4-E787D35F258E}" type="presOf" srcId="{D1FBC493-EE21-4C2F-A152-F9D31306AA27}" destId="{3003FFDD-FE45-480D-AB5F-83F4AD58C4D7}" srcOrd="1" destOrd="0" presId="urn:microsoft.com/office/officeart/2005/8/layout/process1"/>
    <dgm:cxn modelId="{3065378A-B2CC-4C79-8B04-05126FC85A2C}" type="presParOf" srcId="{C058E5D8-5B89-486E-9F15-0F49D987915C}" destId="{C0F63041-7BFC-4CFD-89F2-16009198DB6E}" srcOrd="0" destOrd="0" presId="urn:microsoft.com/office/officeart/2005/8/layout/process1"/>
    <dgm:cxn modelId="{43CA203A-E4A2-48D9-8949-6F5EF0809F5F}" type="presParOf" srcId="{C058E5D8-5B89-486E-9F15-0F49D987915C}" destId="{8AC75195-8E03-4216-952A-4913B25396E3}" srcOrd="1" destOrd="0" presId="urn:microsoft.com/office/officeart/2005/8/layout/process1"/>
    <dgm:cxn modelId="{EF7CD7FE-B6C1-4B33-9700-36841F32C03B}" type="presParOf" srcId="{8AC75195-8E03-4216-952A-4913B25396E3}" destId="{BC8A04CC-997A-4DB8-A7CF-63263342BFA3}" srcOrd="0" destOrd="0" presId="urn:microsoft.com/office/officeart/2005/8/layout/process1"/>
    <dgm:cxn modelId="{A2FCA1B8-2A42-44C7-B083-D8BB3D59E739}" type="presParOf" srcId="{C058E5D8-5B89-486E-9F15-0F49D987915C}" destId="{E0415AE3-B886-4EA5-9181-1AF50B7BB880}" srcOrd="2" destOrd="0" presId="urn:microsoft.com/office/officeart/2005/8/layout/process1"/>
    <dgm:cxn modelId="{44021A62-D92D-4F56-A773-25B8337C6216}" type="presParOf" srcId="{C058E5D8-5B89-486E-9F15-0F49D987915C}" destId="{64508F28-0B70-418A-88C2-A2D6D2A426B5}" srcOrd="3" destOrd="0" presId="urn:microsoft.com/office/officeart/2005/8/layout/process1"/>
    <dgm:cxn modelId="{6DD9ECD7-19D4-4553-B505-4FCA2CF74303}" type="presParOf" srcId="{64508F28-0B70-418A-88C2-A2D6D2A426B5}" destId="{9A6C2F92-2E7E-4683-9947-CAFD0998133E}" srcOrd="0" destOrd="0" presId="urn:microsoft.com/office/officeart/2005/8/layout/process1"/>
    <dgm:cxn modelId="{BE277BDB-4A88-4285-B7D1-A922B9DA11C6}" type="presParOf" srcId="{C058E5D8-5B89-486E-9F15-0F49D987915C}" destId="{85FB99AF-E757-4FE7-B14A-02D03BE8C721}" srcOrd="4" destOrd="0" presId="urn:microsoft.com/office/officeart/2005/8/layout/process1"/>
    <dgm:cxn modelId="{9AA25D2B-2EF1-4DAD-823C-9A53812A9975}" type="presParOf" srcId="{C058E5D8-5B89-486E-9F15-0F49D987915C}" destId="{16A0D5DC-73E5-4331-B31E-F7C931366E40}" srcOrd="5" destOrd="0" presId="urn:microsoft.com/office/officeart/2005/8/layout/process1"/>
    <dgm:cxn modelId="{4E79A7B2-4710-4FB6-B51D-E0FD647BE568}" type="presParOf" srcId="{16A0D5DC-73E5-4331-B31E-F7C931366E40}" destId="{3003FFDD-FE45-480D-AB5F-83F4AD58C4D7}" srcOrd="0" destOrd="0" presId="urn:microsoft.com/office/officeart/2005/8/layout/process1"/>
    <dgm:cxn modelId="{F3A871C5-7B08-43BF-87AE-AF53AE287645}" type="presParOf" srcId="{C058E5D8-5B89-486E-9F15-0F49D987915C}" destId="{A44B086E-DE1E-46E2-8B2F-5A31DD33CE92}" srcOrd="6" destOrd="0" presId="urn:microsoft.com/office/officeart/2005/8/layout/process1"/>
    <dgm:cxn modelId="{B6751937-7824-485D-9C51-7C6EB3B4DFFD}" type="presParOf" srcId="{C058E5D8-5B89-486E-9F15-0F49D987915C}" destId="{468DC623-96BE-49EB-8CFD-CA3363E2713A}" srcOrd="7" destOrd="0" presId="urn:microsoft.com/office/officeart/2005/8/layout/process1"/>
    <dgm:cxn modelId="{9DC1B81D-E08B-419B-95D7-461C94CB1545}" type="presParOf" srcId="{468DC623-96BE-49EB-8CFD-CA3363E2713A}" destId="{96A718E0-30B9-4BF2-A930-82668F53B96C}" srcOrd="0" destOrd="0" presId="urn:microsoft.com/office/officeart/2005/8/layout/process1"/>
    <dgm:cxn modelId="{2FF52E58-FFF5-424B-9A26-F93A3E6703B9}" type="presParOf" srcId="{C058E5D8-5B89-486E-9F15-0F49D987915C}" destId="{760E1750-6507-4A38-8FB3-C8E54091AB86}" srcOrd="8" destOrd="0" presId="urn:microsoft.com/office/officeart/2005/8/layout/process1"/>
    <dgm:cxn modelId="{77E52837-E2CB-41E7-BB20-742B71E4E3A0}" type="presParOf" srcId="{C058E5D8-5B89-486E-9F15-0F49D987915C}" destId="{8014DBB9-A52C-4E7F-B328-C8E5E82E4D59}" srcOrd="9" destOrd="0" presId="urn:microsoft.com/office/officeart/2005/8/layout/process1"/>
    <dgm:cxn modelId="{F03EA45A-4D18-46FF-8662-D61C80EE1ADE}" type="presParOf" srcId="{8014DBB9-A52C-4E7F-B328-C8E5E82E4D59}" destId="{C3D47487-ED2A-421D-81AE-5FEDD740A87B}" srcOrd="0" destOrd="0" presId="urn:microsoft.com/office/officeart/2005/8/layout/process1"/>
    <dgm:cxn modelId="{0617EF28-C93B-4191-B75A-8BD69839762A}" type="presParOf" srcId="{C058E5D8-5B89-486E-9F15-0F49D987915C}" destId="{AA3847D6-EA94-403F-B62A-7C90D406D31E}"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503D04-C97E-4622-AE07-D0307CB3B4CA}" type="doc">
      <dgm:prSet loTypeId="urn:microsoft.com/office/officeart/2018/2/layout/IconCircleList" loCatId="icon" qsTypeId="urn:microsoft.com/office/officeart/2005/8/quickstyle/simple4" qsCatId="simple" csTypeId="urn:microsoft.com/office/officeart/2018/5/colors/Iconchunking_neutralbg_colorful2" csCatId="colorful" phldr="1"/>
      <dgm:spPr/>
      <dgm:t>
        <a:bodyPr/>
        <a:lstStyle/>
        <a:p>
          <a:endParaRPr lang="en-US"/>
        </a:p>
      </dgm:t>
    </dgm:pt>
    <dgm:pt modelId="{AAC263CB-8256-4B03-92FE-1622698FB3E9}">
      <dgm:prSet/>
      <dgm:spPr/>
      <dgm:t>
        <a:bodyPr/>
        <a:lstStyle/>
        <a:p>
          <a:pPr>
            <a:lnSpc>
              <a:spcPct val="100000"/>
            </a:lnSpc>
          </a:pPr>
          <a:r>
            <a:rPr lang="en-US"/>
            <a:t>DATA</a:t>
          </a:r>
        </a:p>
      </dgm:t>
    </dgm:pt>
    <dgm:pt modelId="{0BEED663-FC38-4EAD-940F-4C475D2C87DB}" type="parTrans" cxnId="{C5E94186-9CB6-4C42-92B3-C546CC53A7B9}">
      <dgm:prSet/>
      <dgm:spPr/>
      <dgm:t>
        <a:bodyPr/>
        <a:lstStyle/>
        <a:p>
          <a:endParaRPr lang="en-US"/>
        </a:p>
      </dgm:t>
    </dgm:pt>
    <dgm:pt modelId="{808B76D0-8EC7-469A-93AC-7A6017188A9D}" type="sibTrans" cxnId="{C5E94186-9CB6-4C42-92B3-C546CC53A7B9}">
      <dgm:prSet/>
      <dgm:spPr/>
      <dgm:t>
        <a:bodyPr/>
        <a:lstStyle/>
        <a:p>
          <a:pPr>
            <a:lnSpc>
              <a:spcPct val="100000"/>
            </a:lnSpc>
          </a:pPr>
          <a:endParaRPr lang="en-US"/>
        </a:p>
      </dgm:t>
    </dgm:pt>
    <dgm:pt modelId="{4E8D2E69-0173-4BD3-B96A-7A9C5DD12B47}">
      <dgm:prSet/>
      <dgm:spPr/>
      <dgm:t>
        <a:bodyPr/>
        <a:lstStyle/>
        <a:p>
          <a:pPr>
            <a:lnSpc>
              <a:spcPct val="100000"/>
            </a:lnSpc>
          </a:pPr>
          <a:r>
            <a:rPr lang="en-US"/>
            <a:t>DESIGN</a:t>
          </a:r>
        </a:p>
      </dgm:t>
    </dgm:pt>
    <dgm:pt modelId="{B954BF22-E3B3-4A1C-802E-590228BE2D9C}" type="parTrans" cxnId="{0F866C41-EB5F-47BD-A2CD-A58671F15B67}">
      <dgm:prSet/>
      <dgm:spPr/>
      <dgm:t>
        <a:bodyPr/>
        <a:lstStyle/>
        <a:p>
          <a:endParaRPr lang="en-US"/>
        </a:p>
      </dgm:t>
    </dgm:pt>
    <dgm:pt modelId="{FEF1E80E-8A9E-4B0A-817C-2A4CFDCF3FB2}" type="sibTrans" cxnId="{0F866C41-EB5F-47BD-A2CD-A58671F15B67}">
      <dgm:prSet/>
      <dgm:spPr/>
      <dgm:t>
        <a:bodyPr/>
        <a:lstStyle/>
        <a:p>
          <a:pPr>
            <a:lnSpc>
              <a:spcPct val="100000"/>
            </a:lnSpc>
          </a:pPr>
          <a:endParaRPr lang="en-US"/>
        </a:p>
      </dgm:t>
    </dgm:pt>
    <dgm:pt modelId="{93A6A030-ABAB-4EFA-B539-0FDB3E07C1EF}">
      <dgm:prSet/>
      <dgm:spPr/>
      <dgm:t>
        <a:bodyPr/>
        <a:lstStyle/>
        <a:p>
          <a:pPr>
            <a:lnSpc>
              <a:spcPct val="100000"/>
            </a:lnSpc>
          </a:pPr>
          <a:r>
            <a:rPr lang="en-US"/>
            <a:t>RESULTS</a:t>
          </a:r>
        </a:p>
      </dgm:t>
    </dgm:pt>
    <dgm:pt modelId="{3D674B97-6DC6-4A12-85BA-0976D3064237}" type="parTrans" cxnId="{4B40C8DC-6B57-4F5B-8440-7241C649700B}">
      <dgm:prSet/>
      <dgm:spPr/>
      <dgm:t>
        <a:bodyPr/>
        <a:lstStyle/>
        <a:p>
          <a:endParaRPr lang="en-US"/>
        </a:p>
      </dgm:t>
    </dgm:pt>
    <dgm:pt modelId="{BFE0749E-E343-4A6F-BD09-2810EE6B4BD7}" type="sibTrans" cxnId="{4B40C8DC-6B57-4F5B-8440-7241C649700B}">
      <dgm:prSet/>
      <dgm:spPr/>
      <dgm:t>
        <a:bodyPr/>
        <a:lstStyle/>
        <a:p>
          <a:pPr>
            <a:lnSpc>
              <a:spcPct val="100000"/>
            </a:lnSpc>
          </a:pPr>
          <a:endParaRPr lang="en-US"/>
        </a:p>
      </dgm:t>
    </dgm:pt>
    <dgm:pt modelId="{76D56F19-2708-49DB-8F92-D8AC45F23A9A}">
      <dgm:prSet/>
      <dgm:spPr/>
      <dgm:t>
        <a:bodyPr/>
        <a:lstStyle/>
        <a:p>
          <a:pPr>
            <a:lnSpc>
              <a:spcPct val="100000"/>
            </a:lnSpc>
          </a:pPr>
          <a:r>
            <a:rPr lang="en-US"/>
            <a:t>PEOPLE</a:t>
          </a:r>
        </a:p>
      </dgm:t>
    </dgm:pt>
    <dgm:pt modelId="{9D5610C2-0A12-494A-AC46-8DD17C08B09F}" type="parTrans" cxnId="{32E90211-17E0-4DDF-9274-DD3E46D811B8}">
      <dgm:prSet/>
      <dgm:spPr/>
      <dgm:t>
        <a:bodyPr/>
        <a:lstStyle/>
        <a:p>
          <a:endParaRPr lang="en-US"/>
        </a:p>
      </dgm:t>
    </dgm:pt>
    <dgm:pt modelId="{EC8965A1-F755-4945-8AAC-DCF1F68F011E}" type="sibTrans" cxnId="{32E90211-17E0-4DDF-9274-DD3E46D811B8}">
      <dgm:prSet/>
      <dgm:spPr/>
      <dgm:t>
        <a:bodyPr/>
        <a:lstStyle/>
        <a:p>
          <a:endParaRPr lang="en-US"/>
        </a:p>
      </dgm:t>
    </dgm:pt>
    <dgm:pt modelId="{A0B9E4D8-38A5-461B-AAEB-4A7965104126}" type="pres">
      <dgm:prSet presAssocID="{D4503D04-C97E-4622-AE07-D0307CB3B4CA}" presName="root" presStyleCnt="0">
        <dgm:presLayoutVars>
          <dgm:dir/>
          <dgm:resizeHandles val="exact"/>
        </dgm:presLayoutVars>
      </dgm:prSet>
      <dgm:spPr/>
    </dgm:pt>
    <dgm:pt modelId="{1E9CCA0F-B28B-49E2-8098-A64846440BE4}" type="pres">
      <dgm:prSet presAssocID="{D4503D04-C97E-4622-AE07-D0307CB3B4CA}" presName="container" presStyleCnt="0">
        <dgm:presLayoutVars>
          <dgm:dir/>
          <dgm:resizeHandles val="exact"/>
        </dgm:presLayoutVars>
      </dgm:prSet>
      <dgm:spPr/>
    </dgm:pt>
    <dgm:pt modelId="{36D3B3BC-3376-41EA-A797-DC1B15EAF646}" type="pres">
      <dgm:prSet presAssocID="{AAC263CB-8256-4B03-92FE-1622698FB3E9}" presName="compNode" presStyleCnt="0"/>
      <dgm:spPr/>
    </dgm:pt>
    <dgm:pt modelId="{A788DE30-21A4-408D-9A02-C8BF86BD3B7C}" type="pres">
      <dgm:prSet presAssocID="{AAC263CB-8256-4B03-92FE-1622698FB3E9}" presName="iconBgRect" presStyleLbl="bgShp" presStyleIdx="0" presStyleCnt="4"/>
      <dgm:spPr/>
    </dgm:pt>
    <dgm:pt modelId="{14012F71-DCE0-4476-9C7E-E7F90E0ECAC5}" type="pres">
      <dgm:prSet presAssocID="{AAC263CB-8256-4B03-92FE-1622698FB3E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85B6CB2F-1E40-45D5-84AC-2F3DB8C955E3}" type="pres">
      <dgm:prSet presAssocID="{AAC263CB-8256-4B03-92FE-1622698FB3E9}" presName="spaceRect" presStyleCnt="0"/>
      <dgm:spPr/>
    </dgm:pt>
    <dgm:pt modelId="{A14E03D0-6440-4A21-A9BC-97E97F448FF3}" type="pres">
      <dgm:prSet presAssocID="{AAC263CB-8256-4B03-92FE-1622698FB3E9}" presName="textRect" presStyleLbl="revTx" presStyleIdx="0" presStyleCnt="4">
        <dgm:presLayoutVars>
          <dgm:chMax val="1"/>
          <dgm:chPref val="1"/>
        </dgm:presLayoutVars>
      </dgm:prSet>
      <dgm:spPr/>
    </dgm:pt>
    <dgm:pt modelId="{C22BB457-3757-4313-A89C-8958C763F3AB}" type="pres">
      <dgm:prSet presAssocID="{808B76D0-8EC7-469A-93AC-7A6017188A9D}" presName="sibTrans" presStyleLbl="sibTrans2D1" presStyleIdx="0" presStyleCnt="0"/>
      <dgm:spPr/>
    </dgm:pt>
    <dgm:pt modelId="{50E280B0-44C0-45F6-B83C-F8A4ABEB4ABC}" type="pres">
      <dgm:prSet presAssocID="{4E8D2E69-0173-4BD3-B96A-7A9C5DD12B47}" presName="compNode" presStyleCnt="0"/>
      <dgm:spPr/>
    </dgm:pt>
    <dgm:pt modelId="{A1383FC8-099B-4597-8578-0FEBAA099B32}" type="pres">
      <dgm:prSet presAssocID="{4E8D2E69-0173-4BD3-B96A-7A9C5DD12B47}" presName="iconBgRect" presStyleLbl="bgShp" presStyleIdx="1" presStyleCnt="4"/>
      <dgm:spPr/>
    </dgm:pt>
    <dgm:pt modelId="{2A70F6B1-6AF9-4114-80DF-48922C5ECF6C}" type="pres">
      <dgm:prSet presAssocID="{4E8D2E69-0173-4BD3-B96A-7A9C5DD12B4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eb Design"/>
        </a:ext>
      </dgm:extLst>
    </dgm:pt>
    <dgm:pt modelId="{436AF18F-C62D-4E43-A9B2-77233EA5F33E}" type="pres">
      <dgm:prSet presAssocID="{4E8D2E69-0173-4BD3-B96A-7A9C5DD12B47}" presName="spaceRect" presStyleCnt="0"/>
      <dgm:spPr/>
    </dgm:pt>
    <dgm:pt modelId="{5084C8B2-0439-42F9-8E52-E2B6453847D1}" type="pres">
      <dgm:prSet presAssocID="{4E8D2E69-0173-4BD3-B96A-7A9C5DD12B47}" presName="textRect" presStyleLbl="revTx" presStyleIdx="1" presStyleCnt="4">
        <dgm:presLayoutVars>
          <dgm:chMax val="1"/>
          <dgm:chPref val="1"/>
        </dgm:presLayoutVars>
      </dgm:prSet>
      <dgm:spPr/>
    </dgm:pt>
    <dgm:pt modelId="{C5EF8CCD-9882-4C21-ACE9-9C96C2AB796D}" type="pres">
      <dgm:prSet presAssocID="{FEF1E80E-8A9E-4B0A-817C-2A4CFDCF3FB2}" presName="sibTrans" presStyleLbl="sibTrans2D1" presStyleIdx="0" presStyleCnt="0"/>
      <dgm:spPr/>
    </dgm:pt>
    <dgm:pt modelId="{8C79454B-D488-4096-A849-17E95DCA3B93}" type="pres">
      <dgm:prSet presAssocID="{93A6A030-ABAB-4EFA-B539-0FDB3E07C1EF}" presName="compNode" presStyleCnt="0"/>
      <dgm:spPr/>
    </dgm:pt>
    <dgm:pt modelId="{568BB7AF-923A-4A14-8DAB-ED250FF3AACB}" type="pres">
      <dgm:prSet presAssocID="{93A6A030-ABAB-4EFA-B539-0FDB3E07C1EF}" presName="iconBgRect" presStyleLbl="bgShp" presStyleIdx="2" presStyleCnt="4"/>
      <dgm:spPr/>
    </dgm:pt>
    <dgm:pt modelId="{66D25056-342A-40B4-B2C3-C54B852B906C}" type="pres">
      <dgm:prSet presAssocID="{93A6A030-ABAB-4EFA-B539-0FDB3E07C1E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Pie Chart"/>
        </a:ext>
      </dgm:extLst>
    </dgm:pt>
    <dgm:pt modelId="{C7178DC1-4C9C-4E3F-A24E-68CCF1085C5A}" type="pres">
      <dgm:prSet presAssocID="{93A6A030-ABAB-4EFA-B539-0FDB3E07C1EF}" presName="spaceRect" presStyleCnt="0"/>
      <dgm:spPr/>
    </dgm:pt>
    <dgm:pt modelId="{9177FAE5-16FD-475E-956C-ED7C7449D66D}" type="pres">
      <dgm:prSet presAssocID="{93A6A030-ABAB-4EFA-B539-0FDB3E07C1EF}" presName="textRect" presStyleLbl="revTx" presStyleIdx="2" presStyleCnt="4">
        <dgm:presLayoutVars>
          <dgm:chMax val="1"/>
          <dgm:chPref val="1"/>
        </dgm:presLayoutVars>
      </dgm:prSet>
      <dgm:spPr/>
    </dgm:pt>
    <dgm:pt modelId="{04CDA55E-AA4A-4584-B832-6FF49D672FAF}" type="pres">
      <dgm:prSet presAssocID="{BFE0749E-E343-4A6F-BD09-2810EE6B4BD7}" presName="sibTrans" presStyleLbl="sibTrans2D1" presStyleIdx="0" presStyleCnt="0"/>
      <dgm:spPr/>
    </dgm:pt>
    <dgm:pt modelId="{9173428A-D96B-4A04-9CA3-3DDBA4238E02}" type="pres">
      <dgm:prSet presAssocID="{76D56F19-2708-49DB-8F92-D8AC45F23A9A}" presName="compNode" presStyleCnt="0"/>
      <dgm:spPr/>
    </dgm:pt>
    <dgm:pt modelId="{F910DCAD-E72D-4AAF-9A3D-45C8BA20EF8E}" type="pres">
      <dgm:prSet presAssocID="{76D56F19-2708-49DB-8F92-D8AC45F23A9A}" presName="iconBgRect" presStyleLbl="bgShp" presStyleIdx="3" presStyleCnt="4"/>
      <dgm:spPr/>
    </dgm:pt>
    <dgm:pt modelId="{A33FAB2A-4D81-4E7F-880D-01456DE2538C}" type="pres">
      <dgm:prSet presAssocID="{76D56F19-2708-49DB-8F92-D8AC45F23A9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1F103562-F71B-4321-8D8D-5EE9B1175C4C}" type="pres">
      <dgm:prSet presAssocID="{76D56F19-2708-49DB-8F92-D8AC45F23A9A}" presName="spaceRect" presStyleCnt="0"/>
      <dgm:spPr/>
    </dgm:pt>
    <dgm:pt modelId="{6B613183-6F9F-43F7-A2A5-34EE554D2EE2}" type="pres">
      <dgm:prSet presAssocID="{76D56F19-2708-49DB-8F92-D8AC45F23A9A}" presName="textRect" presStyleLbl="revTx" presStyleIdx="3" presStyleCnt="4">
        <dgm:presLayoutVars>
          <dgm:chMax val="1"/>
          <dgm:chPref val="1"/>
        </dgm:presLayoutVars>
      </dgm:prSet>
      <dgm:spPr/>
    </dgm:pt>
  </dgm:ptLst>
  <dgm:cxnLst>
    <dgm:cxn modelId="{32E90211-17E0-4DDF-9274-DD3E46D811B8}" srcId="{D4503D04-C97E-4622-AE07-D0307CB3B4CA}" destId="{76D56F19-2708-49DB-8F92-D8AC45F23A9A}" srcOrd="3" destOrd="0" parTransId="{9D5610C2-0A12-494A-AC46-8DD17C08B09F}" sibTransId="{EC8965A1-F755-4945-8AAC-DCF1F68F011E}"/>
    <dgm:cxn modelId="{BCEA2F28-F092-4C85-A397-237740F9B3C1}" type="presOf" srcId="{AAC263CB-8256-4B03-92FE-1622698FB3E9}" destId="{A14E03D0-6440-4A21-A9BC-97E97F448FF3}" srcOrd="0" destOrd="0" presId="urn:microsoft.com/office/officeart/2018/2/layout/IconCircleList"/>
    <dgm:cxn modelId="{0F866C41-EB5F-47BD-A2CD-A58671F15B67}" srcId="{D4503D04-C97E-4622-AE07-D0307CB3B4CA}" destId="{4E8D2E69-0173-4BD3-B96A-7A9C5DD12B47}" srcOrd="1" destOrd="0" parTransId="{B954BF22-E3B3-4A1C-802E-590228BE2D9C}" sibTransId="{FEF1E80E-8A9E-4B0A-817C-2A4CFDCF3FB2}"/>
    <dgm:cxn modelId="{24A85963-8A5E-4A18-97E8-62319504B4C2}" type="presOf" srcId="{D4503D04-C97E-4622-AE07-D0307CB3B4CA}" destId="{A0B9E4D8-38A5-461B-AAEB-4A7965104126}" srcOrd="0" destOrd="0" presId="urn:microsoft.com/office/officeart/2018/2/layout/IconCircleList"/>
    <dgm:cxn modelId="{5135C74E-579B-45C0-801E-59DE94AA7D2D}" type="presOf" srcId="{BFE0749E-E343-4A6F-BD09-2810EE6B4BD7}" destId="{04CDA55E-AA4A-4584-B832-6FF49D672FAF}" srcOrd="0" destOrd="0" presId="urn:microsoft.com/office/officeart/2018/2/layout/IconCircleList"/>
    <dgm:cxn modelId="{C5E94186-9CB6-4C42-92B3-C546CC53A7B9}" srcId="{D4503D04-C97E-4622-AE07-D0307CB3B4CA}" destId="{AAC263CB-8256-4B03-92FE-1622698FB3E9}" srcOrd="0" destOrd="0" parTransId="{0BEED663-FC38-4EAD-940F-4C475D2C87DB}" sibTransId="{808B76D0-8EC7-469A-93AC-7A6017188A9D}"/>
    <dgm:cxn modelId="{63B94D8C-8856-4294-9254-922756FE815C}" type="presOf" srcId="{4E8D2E69-0173-4BD3-B96A-7A9C5DD12B47}" destId="{5084C8B2-0439-42F9-8E52-E2B6453847D1}" srcOrd="0" destOrd="0" presId="urn:microsoft.com/office/officeart/2018/2/layout/IconCircleList"/>
    <dgm:cxn modelId="{D51272A5-0934-4036-908E-75D41915A743}" type="presOf" srcId="{76D56F19-2708-49DB-8F92-D8AC45F23A9A}" destId="{6B613183-6F9F-43F7-A2A5-34EE554D2EE2}" srcOrd="0" destOrd="0" presId="urn:microsoft.com/office/officeart/2018/2/layout/IconCircleList"/>
    <dgm:cxn modelId="{684A3AB9-6F56-4F71-85F1-19F4BB7494C0}" type="presOf" srcId="{808B76D0-8EC7-469A-93AC-7A6017188A9D}" destId="{C22BB457-3757-4313-A89C-8958C763F3AB}" srcOrd="0" destOrd="0" presId="urn:microsoft.com/office/officeart/2018/2/layout/IconCircleList"/>
    <dgm:cxn modelId="{FD529ABB-6CEF-4394-BFA9-985DA845C8D7}" type="presOf" srcId="{93A6A030-ABAB-4EFA-B539-0FDB3E07C1EF}" destId="{9177FAE5-16FD-475E-956C-ED7C7449D66D}" srcOrd="0" destOrd="0" presId="urn:microsoft.com/office/officeart/2018/2/layout/IconCircleList"/>
    <dgm:cxn modelId="{D1E2BDD7-47DE-4236-8283-9EE6FFCF8CF1}" type="presOf" srcId="{FEF1E80E-8A9E-4B0A-817C-2A4CFDCF3FB2}" destId="{C5EF8CCD-9882-4C21-ACE9-9C96C2AB796D}" srcOrd="0" destOrd="0" presId="urn:microsoft.com/office/officeart/2018/2/layout/IconCircleList"/>
    <dgm:cxn modelId="{4B40C8DC-6B57-4F5B-8440-7241C649700B}" srcId="{D4503D04-C97E-4622-AE07-D0307CB3B4CA}" destId="{93A6A030-ABAB-4EFA-B539-0FDB3E07C1EF}" srcOrd="2" destOrd="0" parTransId="{3D674B97-6DC6-4A12-85BA-0976D3064237}" sibTransId="{BFE0749E-E343-4A6F-BD09-2810EE6B4BD7}"/>
    <dgm:cxn modelId="{0B826788-DDE5-4452-AC5D-528306D7C777}" type="presParOf" srcId="{A0B9E4D8-38A5-461B-AAEB-4A7965104126}" destId="{1E9CCA0F-B28B-49E2-8098-A64846440BE4}" srcOrd="0" destOrd="0" presId="urn:microsoft.com/office/officeart/2018/2/layout/IconCircleList"/>
    <dgm:cxn modelId="{DDFD2AFD-B904-4B73-8013-01D44D7A32D5}" type="presParOf" srcId="{1E9CCA0F-B28B-49E2-8098-A64846440BE4}" destId="{36D3B3BC-3376-41EA-A797-DC1B15EAF646}" srcOrd="0" destOrd="0" presId="urn:microsoft.com/office/officeart/2018/2/layout/IconCircleList"/>
    <dgm:cxn modelId="{B793FBB0-FAE1-4B72-AE5F-1BC2DAEB6207}" type="presParOf" srcId="{36D3B3BC-3376-41EA-A797-DC1B15EAF646}" destId="{A788DE30-21A4-408D-9A02-C8BF86BD3B7C}" srcOrd="0" destOrd="0" presId="urn:microsoft.com/office/officeart/2018/2/layout/IconCircleList"/>
    <dgm:cxn modelId="{0B4BE20C-D487-485D-B819-C216F933BD36}" type="presParOf" srcId="{36D3B3BC-3376-41EA-A797-DC1B15EAF646}" destId="{14012F71-DCE0-4476-9C7E-E7F90E0ECAC5}" srcOrd="1" destOrd="0" presId="urn:microsoft.com/office/officeart/2018/2/layout/IconCircleList"/>
    <dgm:cxn modelId="{689DE1E1-0A10-4721-9C7B-0D16B2B738CD}" type="presParOf" srcId="{36D3B3BC-3376-41EA-A797-DC1B15EAF646}" destId="{85B6CB2F-1E40-45D5-84AC-2F3DB8C955E3}" srcOrd="2" destOrd="0" presId="urn:microsoft.com/office/officeart/2018/2/layout/IconCircleList"/>
    <dgm:cxn modelId="{1EBC746C-D2B3-49D1-B50F-C17CB52895A1}" type="presParOf" srcId="{36D3B3BC-3376-41EA-A797-DC1B15EAF646}" destId="{A14E03D0-6440-4A21-A9BC-97E97F448FF3}" srcOrd="3" destOrd="0" presId="urn:microsoft.com/office/officeart/2018/2/layout/IconCircleList"/>
    <dgm:cxn modelId="{6AF1870C-4298-43BC-87E5-FED99CC29E25}" type="presParOf" srcId="{1E9CCA0F-B28B-49E2-8098-A64846440BE4}" destId="{C22BB457-3757-4313-A89C-8958C763F3AB}" srcOrd="1" destOrd="0" presId="urn:microsoft.com/office/officeart/2018/2/layout/IconCircleList"/>
    <dgm:cxn modelId="{E0BADAB2-A439-487C-BFA1-2E5BECAA0602}" type="presParOf" srcId="{1E9CCA0F-B28B-49E2-8098-A64846440BE4}" destId="{50E280B0-44C0-45F6-B83C-F8A4ABEB4ABC}" srcOrd="2" destOrd="0" presId="urn:microsoft.com/office/officeart/2018/2/layout/IconCircleList"/>
    <dgm:cxn modelId="{A84188DE-73CC-48E6-B50D-1542CB712306}" type="presParOf" srcId="{50E280B0-44C0-45F6-B83C-F8A4ABEB4ABC}" destId="{A1383FC8-099B-4597-8578-0FEBAA099B32}" srcOrd="0" destOrd="0" presId="urn:microsoft.com/office/officeart/2018/2/layout/IconCircleList"/>
    <dgm:cxn modelId="{B148F903-C281-4F71-9370-F84F8D994EAD}" type="presParOf" srcId="{50E280B0-44C0-45F6-B83C-F8A4ABEB4ABC}" destId="{2A70F6B1-6AF9-4114-80DF-48922C5ECF6C}" srcOrd="1" destOrd="0" presId="urn:microsoft.com/office/officeart/2018/2/layout/IconCircleList"/>
    <dgm:cxn modelId="{96596126-50B0-40DD-AEBC-7A810917D823}" type="presParOf" srcId="{50E280B0-44C0-45F6-B83C-F8A4ABEB4ABC}" destId="{436AF18F-C62D-4E43-A9B2-77233EA5F33E}" srcOrd="2" destOrd="0" presId="urn:microsoft.com/office/officeart/2018/2/layout/IconCircleList"/>
    <dgm:cxn modelId="{3E3DB163-A894-4469-BC9F-65A45927559C}" type="presParOf" srcId="{50E280B0-44C0-45F6-B83C-F8A4ABEB4ABC}" destId="{5084C8B2-0439-42F9-8E52-E2B6453847D1}" srcOrd="3" destOrd="0" presId="urn:microsoft.com/office/officeart/2018/2/layout/IconCircleList"/>
    <dgm:cxn modelId="{40CBACCE-1D08-4033-8EE1-6D873051B5B8}" type="presParOf" srcId="{1E9CCA0F-B28B-49E2-8098-A64846440BE4}" destId="{C5EF8CCD-9882-4C21-ACE9-9C96C2AB796D}" srcOrd="3" destOrd="0" presId="urn:microsoft.com/office/officeart/2018/2/layout/IconCircleList"/>
    <dgm:cxn modelId="{1F08C557-157E-4EC9-A0DB-5BB2EFA65A9F}" type="presParOf" srcId="{1E9CCA0F-B28B-49E2-8098-A64846440BE4}" destId="{8C79454B-D488-4096-A849-17E95DCA3B93}" srcOrd="4" destOrd="0" presId="urn:microsoft.com/office/officeart/2018/2/layout/IconCircleList"/>
    <dgm:cxn modelId="{09D89DA8-B87D-4826-8F91-D897B4E84899}" type="presParOf" srcId="{8C79454B-D488-4096-A849-17E95DCA3B93}" destId="{568BB7AF-923A-4A14-8DAB-ED250FF3AACB}" srcOrd="0" destOrd="0" presId="urn:microsoft.com/office/officeart/2018/2/layout/IconCircleList"/>
    <dgm:cxn modelId="{F16DC3AC-43A4-4F7B-B816-91FAEF18BB06}" type="presParOf" srcId="{8C79454B-D488-4096-A849-17E95DCA3B93}" destId="{66D25056-342A-40B4-B2C3-C54B852B906C}" srcOrd="1" destOrd="0" presId="urn:microsoft.com/office/officeart/2018/2/layout/IconCircleList"/>
    <dgm:cxn modelId="{8B778718-D4F4-4618-938E-BA1196874553}" type="presParOf" srcId="{8C79454B-D488-4096-A849-17E95DCA3B93}" destId="{C7178DC1-4C9C-4E3F-A24E-68CCF1085C5A}" srcOrd="2" destOrd="0" presId="urn:microsoft.com/office/officeart/2018/2/layout/IconCircleList"/>
    <dgm:cxn modelId="{D27F1F58-E93F-4DBA-8E5A-17D19BD1D29B}" type="presParOf" srcId="{8C79454B-D488-4096-A849-17E95DCA3B93}" destId="{9177FAE5-16FD-475E-956C-ED7C7449D66D}" srcOrd="3" destOrd="0" presId="urn:microsoft.com/office/officeart/2018/2/layout/IconCircleList"/>
    <dgm:cxn modelId="{0ABD7A6E-7FFF-4D84-BB68-D29B356491CC}" type="presParOf" srcId="{1E9CCA0F-B28B-49E2-8098-A64846440BE4}" destId="{04CDA55E-AA4A-4584-B832-6FF49D672FAF}" srcOrd="5" destOrd="0" presId="urn:microsoft.com/office/officeart/2018/2/layout/IconCircleList"/>
    <dgm:cxn modelId="{FBA22145-A100-4AA6-A94B-A5612BABDDA5}" type="presParOf" srcId="{1E9CCA0F-B28B-49E2-8098-A64846440BE4}" destId="{9173428A-D96B-4A04-9CA3-3DDBA4238E02}" srcOrd="6" destOrd="0" presId="urn:microsoft.com/office/officeart/2018/2/layout/IconCircleList"/>
    <dgm:cxn modelId="{319CBA06-8134-41C1-A9C8-E6BE5265203F}" type="presParOf" srcId="{9173428A-D96B-4A04-9CA3-3DDBA4238E02}" destId="{F910DCAD-E72D-4AAF-9A3D-45C8BA20EF8E}" srcOrd="0" destOrd="0" presId="urn:microsoft.com/office/officeart/2018/2/layout/IconCircleList"/>
    <dgm:cxn modelId="{C609D2C0-FB9D-455B-9D1D-8AEFBCBE602A}" type="presParOf" srcId="{9173428A-D96B-4A04-9CA3-3DDBA4238E02}" destId="{A33FAB2A-4D81-4E7F-880D-01456DE2538C}" srcOrd="1" destOrd="0" presId="urn:microsoft.com/office/officeart/2018/2/layout/IconCircleList"/>
    <dgm:cxn modelId="{6034AEF5-2E3B-4396-956B-3E5EBD8084F8}" type="presParOf" srcId="{9173428A-D96B-4A04-9CA3-3DDBA4238E02}" destId="{1F103562-F71B-4321-8D8D-5EE9B1175C4C}" srcOrd="2" destOrd="0" presId="urn:microsoft.com/office/officeart/2018/2/layout/IconCircleList"/>
    <dgm:cxn modelId="{23FAD69C-DB4C-4E96-A0F5-C93D857AFA8A}" type="presParOf" srcId="{9173428A-D96B-4A04-9CA3-3DDBA4238E02}" destId="{6B613183-6F9F-43F7-A2A5-34EE554D2EE2}" srcOrd="3" destOrd="0" presId="urn:microsoft.com/office/officeart/2018/2/layout/IconCircleList"/>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945CE4-7BD4-4C03-8FAE-10C2B1683F06}" type="doc">
      <dgm:prSet loTypeId="urn:microsoft.com/office/officeart/2005/8/layout/process1" loCatId="process" qsTypeId="urn:microsoft.com/office/officeart/2005/8/quickstyle/simple1" qsCatId="simple" csTypeId="urn:microsoft.com/office/officeart/2005/8/colors/accent1_2" csCatId="accent1" phldr="1"/>
      <dgm:spPr/>
    </dgm:pt>
    <dgm:pt modelId="{74211F0B-0962-4A13-B971-C9199B9AA8EA}">
      <dgm:prSet phldrT="[Text]"/>
      <dgm:spPr/>
      <dgm:t>
        <a:bodyPr/>
        <a:lstStyle/>
        <a:p>
          <a:r>
            <a:rPr lang="en-US"/>
            <a:t>2-Risk Assessment</a:t>
          </a:r>
        </a:p>
      </dgm:t>
    </dgm:pt>
    <dgm:pt modelId="{CECB2E1B-6E83-4711-B14F-F3AD84C6D54D}" type="parTrans" cxnId="{FE732449-2B29-43EC-839F-28C7909CDBFA}">
      <dgm:prSet/>
      <dgm:spPr/>
      <dgm:t>
        <a:bodyPr/>
        <a:lstStyle/>
        <a:p>
          <a:endParaRPr lang="en-US"/>
        </a:p>
      </dgm:t>
    </dgm:pt>
    <dgm:pt modelId="{32B97926-7B98-43BE-8019-FC1ADB58D9BB}" type="sibTrans" cxnId="{FE732449-2B29-43EC-839F-28C7909CDBFA}">
      <dgm:prSet/>
      <dgm:spPr/>
      <dgm:t>
        <a:bodyPr/>
        <a:lstStyle/>
        <a:p>
          <a:endParaRPr lang="en-US"/>
        </a:p>
      </dgm:t>
    </dgm:pt>
    <dgm:pt modelId="{16CF529B-0DF6-4AFB-A741-261AA474FA0F}">
      <dgm:prSet phldrT="[Text]"/>
      <dgm:spPr/>
      <dgm:t>
        <a:bodyPr/>
        <a:lstStyle/>
        <a:p>
          <a:r>
            <a:rPr lang="en-US"/>
            <a:t>3-Identify Controls</a:t>
          </a:r>
        </a:p>
      </dgm:t>
    </dgm:pt>
    <dgm:pt modelId="{3CE518BC-7FB3-45E2-9D0E-F575ADA0D6AD}" type="parTrans" cxnId="{F78C258A-8F3D-455F-B3ED-F50BBFECC526}">
      <dgm:prSet/>
      <dgm:spPr/>
      <dgm:t>
        <a:bodyPr/>
        <a:lstStyle/>
        <a:p>
          <a:endParaRPr lang="en-US"/>
        </a:p>
      </dgm:t>
    </dgm:pt>
    <dgm:pt modelId="{D1FBC493-EE21-4C2F-A152-F9D31306AA27}" type="sibTrans" cxnId="{F78C258A-8F3D-455F-B3ED-F50BBFECC526}">
      <dgm:prSet/>
      <dgm:spPr/>
      <dgm:t>
        <a:bodyPr/>
        <a:lstStyle/>
        <a:p>
          <a:endParaRPr lang="en-US"/>
        </a:p>
      </dgm:t>
    </dgm:pt>
    <dgm:pt modelId="{FCEBCC9A-6396-4DAA-83F1-23CF39E915AB}">
      <dgm:prSet phldrT="[Text]"/>
      <dgm:spPr/>
      <dgm:t>
        <a:bodyPr/>
        <a:lstStyle/>
        <a:p>
          <a:r>
            <a:rPr lang="en-US"/>
            <a:t>4-Test Controls</a:t>
          </a:r>
        </a:p>
      </dgm:t>
    </dgm:pt>
    <dgm:pt modelId="{C8A23869-DCBE-416C-BA40-A61EAFA4DFED}" type="parTrans" cxnId="{8B190006-7223-407C-83C3-95AE897C4ACE}">
      <dgm:prSet/>
      <dgm:spPr/>
      <dgm:t>
        <a:bodyPr/>
        <a:lstStyle/>
        <a:p>
          <a:endParaRPr lang="en-US"/>
        </a:p>
      </dgm:t>
    </dgm:pt>
    <dgm:pt modelId="{045FC1FE-280D-4A16-B8A3-803284A2B43D}" type="sibTrans" cxnId="{8B190006-7223-407C-83C3-95AE897C4ACE}">
      <dgm:prSet/>
      <dgm:spPr/>
      <dgm:t>
        <a:bodyPr/>
        <a:lstStyle/>
        <a:p>
          <a:endParaRPr lang="en-US"/>
        </a:p>
      </dgm:t>
    </dgm:pt>
    <dgm:pt modelId="{E6C56CB7-F52A-4C69-9C9B-3CE5EB90E11F}">
      <dgm:prSet phldrT="[Text]"/>
      <dgm:spPr/>
      <dgm:t>
        <a:bodyPr/>
        <a:lstStyle/>
        <a:p>
          <a:r>
            <a:rPr lang="en-US"/>
            <a:t>5-Detailed Examination</a:t>
          </a:r>
        </a:p>
      </dgm:t>
    </dgm:pt>
    <dgm:pt modelId="{020D8FFB-7746-493D-819B-0AD0C40A7E3D}" type="parTrans" cxnId="{8ADF5501-AEE0-4248-AB54-194871FFA232}">
      <dgm:prSet/>
      <dgm:spPr/>
      <dgm:t>
        <a:bodyPr/>
        <a:lstStyle/>
        <a:p>
          <a:endParaRPr lang="en-US"/>
        </a:p>
      </dgm:t>
    </dgm:pt>
    <dgm:pt modelId="{2354667F-C5F6-42E4-888A-3902A4F20283}" type="sibTrans" cxnId="{8ADF5501-AEE0-4248-AB54-194871FFA232}">
      <dgm:prSet/>
      <dgm:spPr/>
      <dgm:t>
        <a:bodyPr/>
        <a:lstStyle/>
        <a:p>
          <a:endParaRPr lang="en-US"/>
        </a:p>
      </dgm:t>
    </dgm:pt>
    <dgm:pt modelId="{A696096D-B281-46C2-91C2-13421CE358C2}">
      <dgm:prSet phldrT="[Text]"/>
      <dgm:spPr/>
      <dgm:t>
        <a:bodyPr/>
        <a:lstStyle/>
        <a:p>
          <a:r>
            <a:rPr lang="en-US"/>
            <a:t>6- Reasonably Assured Ethical AI System</a:t>
          </a:r>
        </a:p>
      </dgm:t>
    </dgm:pt>
    <dgm:pt modelId="{15C8B55F-3861-4613-AFC9-87FC0FAACE0F}" type="parTrans" cxnId="{2719CB80-3807-4303-83CB-685B5AB5DC08}">
      <dgm:prSet/>
      <dgm:spPr/>
      <dgm:t>
        <a:bodyPr/>
        <a:lstStyle/>
        <a:p>
          <a:endParaRPr lang="en-US"/>
        </a:p>
      </dgm:t>
    </dgm:pt>
    <dgm:pt modelId="{F2297F3F-6584-4A38-BABA-9F91DC39B132}" type="sibTrans" cxnId="{2719CB80-3807-4303-83CB-685B5AB5DC08}">
      <dgm:prSet/>
      <dgm:spPr/>
      <dgm:t>
        <a:bodyPr/>
        <a:lstStyle/>
        <a:p>
          <a:endParaRPr lang="en-US"/>
        </a:p>
      </dgm:t>
    </dgm:pt>
    <dgm:pt modelId="{949FFCDF-CDCD-4F1A-8986-1E46E7970C56}">
      <dgm:prSet phldrT="[Text]"/>
      <dgm:spPr/>
      <dgm:t>
        <a:bodyPr/>
        <a:lstStyle/>
        <a:p>
          <a:r>
            <a:rPr lang="en-US"/>
            <a:t>1-Identify AI Application</a:t>
          </a:r>
        </a:p>
      </dgm:t>
    </dgm:pt>
    <dgm:pt modelId="{E2A29D76-E3EB-4E4F-A701-B46FC1F5F968}" type="parTrans" cxnId="{F31E3A8A-F042-4D64-90B2-E1D9F0E35A60}">
      <dgm:prSet/>
      <dgm:spPr/>
      <dgm:t>
        <a:bodyPr/>
        <a:lstStyle/>
        <a:p>
          <a:endParaRPr lang="en-US"/>
        </a:p>
      </dgm:t>
    </dgm:pt>
    <dgm:pt modelId="{5B5DF15A-8205-449A-BD8B-7A59D22A4108}" type="sibTrans" cxnId="{F31E3A8A-F042-4D64-90B2-E1D9F0E35A60}">
      <dgm:prSet/>
      <dgm:spPr/>
      <dgm:t>
        <a:bodyPr/>
        <a:lstStyle/>
        <a:p>
          <a:endParaRPr lang="en-US"/>
        </a:p>
      </dgm:t>
    </dgm:pt>
    <dgm:pt modelId="{C058E5D8-5B89-486E-9F15-0F49D987915C}" type="pres">
      <dgm:prSet presAssocID="{FE945CE4-7BD4-4C03-8FAE-10C2B1683F06}" presName="Name0" presStyleCnt="0">
        <dgm:presLayoutVars>
          <dgm:dir/>
          <dgm:resizeHandles val="exact"/>
        </dgm:presLayoutVars>
      </dgm:prSet>
      <dgm:spPr/>
    </dgm:pt>
    <dgm:pt modelId="{C0F63041-7BFC-4CFD-89F2-16009198DB6E}" type="pres">
      <dgm:prSet presAssocID="{949FFCDF-CDCD-4F1A-8986-1E46E7970C56}" presName="node" presStyleLbl="node1" presStyleIdx="0" presStyleCnt="6">
        <dgm:presLayoutVars>
          <dgm:bulletEnabled val="1"/>
        </dgm:presLayoutVars>
      </dgm:prSet>
      <dgm:spPr/>
    </dgm:pt>
    <dgm:pt modelId="{8AC75195-8E03-4216-952A-4913B25396E3}" type="pres">
      <dgm:prSet presAssocID="{5B5DF15A-8205-449A-BD8B-7A59D22A4108}" presName="sibTrans" presStyleLbl="sibTrans2D1" presStyleIdx="0" presStyleCnt="5"/>
      <dgm:spPr/>
    </dgm:pt>
    <dgm:pt modelId="{BC8A04CC-997A-4DB8-A7CF-63263342BFA3}" type="pres">
      <dgm:prSet presAssocID="{5B5DF15A-8205-449A-BD8B-7A59D22A4108}" presName="connectorText" presStyleLbl="sibTrans2D1" presStyleIdx="0" presStyleCnt="5"/>
      <dgm:spPr/>
    </dgm:pt>
    <dgm:pt modelId="{E0415AE3-B886-4EA5-9181-1AF50B7BB880}" type="pres">
      <dgm:prSet presAssocID="{74211F0B-0962-4A13-B971-C9199B9AA8EA}" presName="node" presStyleLbl="node1" presStyleIdx="1" presStyleCnt="6">
        <dgm:presLayoutVars>
          <dgm:bulletEnabled val="1"/>
        </dgm:presLayoutVars>
      </dgm:prSet>
      <dgm:spPr/>
    </dgm:pt>
    <dgm:pt modelId="{64508F28-0B70-418A-88C2-A2D6D2A426B5}" type="pres">
      <dgm:prSet presAssocID="{32B97926-7B98-43BE-8019-FC1ADB58D9BB}" presName="sibTrans" presStyleLbl="sibTrans2D1" presStyleIdx="1" presStyleCnt="5"/>
      <dgm:spPr/>
    </dgm:pt>
    <dgm:pt modelId="{9A6C2F92-2E7E-4683-9947-CAFD0998133E}" type="pres">
      <dgm:prSet presAssocID="{32B97926-7B98-43BE-8019-FC1ADB58D9BB}" presName="connectorText" presStyleLbl="sibTrans2D1" presStyleIdx="1" presStyleCnt="5"/>
      <dgm:spPr/>
    </dgm:pt>
    <dgm:pt modelId="{85FB99AF-E757-4FE7-B14A-02D03BE8C721}" type="pres">
      <dgm:prSet presAssocID="{16CF529B-0DF6-4AFB-A741-261AA474FA0F}" presName="node" presStyleLbl="node1" presStyleIdx="2" presStyleCnt="6">
        <dgm:presLayoutVars>
          <dgm:bulletEnabled val="1"/>
        </dgm:presLayoutVars>
      </dgm:prSet>
      <dgm:spPr/>
    </dgm:pt>
    <dgm:pt modelId="{16A0D5DC-73E5-4331-B31E-F7C931366E40}" type="pres">
      <dgm:prSet presAssocID="{D1FBC493-EE21-4C2F-A152-F9D31306AA27}" presName="sibTrans" presStyleLbl="sibTrans2D1" presStyleIdx="2" presStyleCnt="5"/>
      <dgm:spPr/>
    </dgm:pt>
    <dgm:pt modelId="{3003FFDD-FE45-480D-AB5F-83F4AD58C4D7}" type="pres">
      <dgm:prSet presAssocID="{D1FBC493-EE21-4C2F-A152-F9D31306AA27}" presName="connectorText" presStyleLbl="sibTrans2D1" presStyleIdx="2" presStyleCnt="5"/>
      <dgm:spPr/>
    </dgm:pt>
    <dgm:pt modelId="{A44B086E-DE1E-46E2-8B2F-5A31DD33CE92}" type="pres">
      <dgm:prSet presAssocID="{FCEBCC9A-6396-4DAA-83F1-23CF39E915AB}" presName="node" presStyleLbl="node1" presStyleIdx="3" presStyleCnt="6">
        <dgm:presLayoutVars>
          <dgm:bulletEnabled val="1"/>
        </dgm:presLayoutVars>
      </dgm:prSet>
      <dgm:spPr/>
    </dgm:pt>
    <dgm:pt modelId="{468DC623-96BE-49EB-8CFD-CA3363E2713A}" type="pres">
      <dgm:prSet presAssocID="{045FC1FE-280D-4A16-B8A3-803284A2B43D}" presName="sibTrans" presStyleLbl="sibTrans2D1" presStyleIdx="3" presStyleCnt="5"/>
      <dgm:spPr/>
    </dgm:pt>
    <dgm:pt modelId="{96A718E0-30B9-4BF2-A930-82668F53B96C}" type="pres">
      <dgm:prSet presAssocID="{045FC1FE-280D-4A16-B8A3-803284A2B43D}" presName="connectorText" presStyleLbl="sibTrans2D1" presStyleIdx="3" presStyleCnt="5"/>
      <dgm:spPr/>
    </dgm:pt>
    <dgm:pt modelId="{760E1750-6507-4A38-8FB3-C8E54091AB86}" type="pres">
      <dgm:prSet presAssocID="{E6C56CB7-F52A-4C69-9C9B-3CE5EB90E11F}" presName="node" presStyleLbl="node1" presStyleIdx="4" presStyleCnt="6">
        <dgm:presLayoutVars>
          <dgm:bulletEnabled val="1"/>
        </dgm:presLayoutVars>
      </dgm:prSet>
      <dgm:spPr/>
    </dgm:pt>
    <dgm:pt modelId="{8014DBB9-A52C-4E7F-B328-C8E5E82E4D59}" type="pres">
      <dgm:prSet presAssocID="{2354667F-C5F6-42E4-888A-3902A4F20283}" presName="sibTrans" presStyleLbl="sibTrans2D1" presStyleIdx="4" presStyleCnt="5"/>
      <dgm:spPr/>
    </dgm:pt>
    <dgm:pt modelId="{C3D47487-ED2A-421D-81AE-5FEDD740A87B}" type="pres">
      <dgm:prSet presAssocID="{2354667F-C5F6-42E4-888A-3902A4F20283}" presName="connectorText" presStyleLbl="sibTrans2D1" presStyleIdx="4" presStyleCnt="5"/>
      <dgm:spPr/>
    </dgm:pt>
    <dgm:pt modelId="{AA3847D6-EA94-403F-B62A-7C90D406D31E}" type="pres">
      <dgm:prSet presAssocID="{A696096D-B281-46C2-91C2-13421CE358C2}" presName="node" presStyleLbl="node1" presStyleIdx="5" presStyleCnt="6">
        <dgm:presLayoutVars>
          <dgm:bulletEnabled val="1"/>
        </dgm:presLayoutVars>
      </dgm:prSet>
      <dgm:spPr/>
    </dgm:pt>
  </dgm:ptLst>
  <dgm:cxnLst>
    <dgm:cxn modelId="{8ADF5501-AEE0-4248-AB54-194871FFA232}" srcId="{FE945CE4-7BD4-4C03-8FAE-10C2B1683F06}" destId="{E6C56CB7-F52A-4C69-9C9B-3CE5EB90E11F}" srcOrd="4" destOrd="0" parTransId="{020D8FFB-7746-493D-819B-0AD0C40A7E3D}" sibTransId="{2354667F-C5F6-42E4-888A-3902A4F20283}"/>
    <dgm:cxn modelId="{3C629B01-5FBA-4BBF-8B45-E587664C6513}" type="presOf" srcId="{16CF529B-0DF6-4AFB-A741-261AA474FA0F}" destId="{85FB99AF-E757-4FE7-B14A-02D03BE8C721}" srcOrd="0" destOrd="0" presId="urn:microsoft.com/office/officeart/2005/8/layout/process1"/>
    <dgm:cxn modelId="{3E287105-36E2-4912-92A9-6571CC830261}" type="presOf" srcId="{32B97926-7B98-43BE-8019-FC1ADB58D9BB}" destId="{64508F28-0B70-418A-88C2-A2D6D2A426B5}" srcOrd="0" destOrd="0" presId="urn:microsoft.com/office/officeart/2005/8/layout/process1"/>
    <dgm:cxn modelId="{8B190006-7223-407C-83C3-95AE897C4ACE}" srcId="{FE945CE4-7BD4-4C03-8FAE-10C2B1683F06}" destId="{FCEBCC9A-6396-4DAA-83F1-23CF39E915AB}" srcOrd="3" destOrd="0" parTransId="{C8A23869-DCBE-416C-BA40-A61EAFA4DFED}" sibTransId="{045FC1FE-280D-4A16-B8A3-803284A2B43D}"/>
    <dgm:cxn modelId="{53FCC30C-AB76-44D4-A4ED-0C430FA2829B}" type="presOf" srcId="{FE945CE4-7BD4-4C03-8FAE-10C2B1683F06}" destId="{C058E5D8-5B89-486E-9F15-0F49D987915C}" srcOrd="0" destOrd="0" presId="urn:microsoft.com/office/officeart/2005/8/layout/process1"/>
    <dgm:cxn modelId="{95155B1F-87B0-494A-8330-A1809122F32C}" type="presOf" srcId="{FCEBCC9A-6396-4DAA-83F1-23CF39E915AB}" destId="{A44B086E-DE1E-46E2-8B2F-5A31DD33CE92}" srcOrd="0" destOrd="0" presId="urn:microsoft.com/office/officeart/2005/8/layout/process1"/>
    <dgm:cxn modelId="{5ED1D520-8CEE-4E96-811E-6308C35B2940}" type="presOf" srcId="{045FC1FE-280D-4A16-B8A3-803284A2B43D}" destId="{96A718E0-30B9-4BF2-A930-82668F53B96C}" srcOrd="1" destOrd="0" presId="urn:microsoft.com/office/officeart/2005/8/layout/process1"/>
    <dgm:cxn modelId="{115C803C-8F7B-4D53-BC77-9D03F811EF7A}" type="presOf" srcId="{E6C56CB7-F52A-4C69-9C9B-3CE5EB90E11F}" destId="{760E1750-6507-4A38-8FB3-C8E54091AB86}" srcOrd="0" destOrd="0" presId="urn:microsoft.com/office/officeart/2005/8/layout/process1"/>
    <dgm:cxn modelId="{8314C540-5D99-451C-B4AA-3E951C426A85}" type="presOf" srcId="{D1FBC493-EE21-4C2F-A152-F9D31306AA27}" destId="{16A0D5DC-73E5-4331-B31E-F7C931366E40}" srcOrd="0" destOrd="0" presId="urn:microsoft.com/office/officeart/2005/8/layout/process1"/>
    <dgm:cxn modelId="{BEF9CD43-14E1-448B-AA0C-C39F48EB3356}" type="presOf" srcId="{A696096D-B281-46C2-91C2-13421CE358C2}" destId="{AA3847D6-EA94-403F-B62A-7C90D406D31E}" srcOrd="0" destOrd="0" presId="urn:microsoft.com/office/officeart/2005/8/layout/process1"/>
    <dgm:cxn modelId="{49C12B46-9429-487E-9D36-E018B2F3580F}" type="presOf" srcId="{5B5DF15A-8205-449A-BD8B-7A59D22A4108}" destId="{8AC75195-8E03-4216-952A-4913B25396E3}" srcOrd="0" destOrd="0" presId="urn:microsoft.com/office/officeart/2005/8/layout/process1"/>
    <dgm:cxn modelId="{FE732449-2B29-43EC-839F-28C7909CDBFA}" srcId="{FE945CE4-7BD4-4C03-8FAE-10C2B1683F06}" destId="{74211F0B-0962-4A13-B971-C9199B9AA8EA}" srcOrd="1" destOrd="0" parTransId="{CECB2E1B-6E83-4711-B14F-F3AD84C6D54D}" sibTransId="{32B97926-7B98-43BE-8019-FC1ADB58D9BB}"/>
    <dgm:cxn modelId="{64EC714F-31DF-4E92-87B6-66C244B5AC99}" type="presOf" srcId="{2354667F-C5F6-42E4-888A-3902A4F20283}" destId="{C3D47487-ED2A-421D-81AE-5FEDD740A87B}" srcOrd="1" destOrd="0" presId="urn:microsoft.com/office/officeart/2005/8/layout/process1"/>
    <dgm:cxn modelId="{76C24776-1F9A-472D-BF08-1A06E2B72D67}" type="presOf" srcId="{74211F0B-0962-4A13-B971-C9199B9AA8EA}" destId="{E0415AE3-B886-4EA5-9181-1AF50B7BB880}" srcOrd="0" destOrd="0" presId="urn:microsoft.com/office/officeart/2005/8/layout/process1"/>
    <dgm:cxn modelId="{2719CB80-3807-4303-83CB-685B5AB5DC08}" srcId="{FE945CE4-7BD4-4C03-8FAE-10C2B1683F06}" destId="{A696096D-B281-46C2-91C2-13421CE358C2}" srcOrd="5" destOrd="0" parTransId="{15C8B55F-3861-4613-AFC9-87FC0FAACE0F}" sibTransId="{F2297F3F-6584-4A38-BABA-9F91DC39B132}"/>
    <dgm:cxn modelId="{C0CE2285-6D7B-4369-88C3-3C34DCD22FA7}" type="presOf" srcId="{5B5DF15A-8205-449A-BD8B-7A59D22A4108}" destId="{BC8A04CC-997A-4DB8-A7CF-63263342BFA3}" srcOrd="1" destOrd="0" presId="urn:microsoft.com/office/officeart/2005/8/layout/process1"/>
    <dgm:cxn modelId="{C75AB785-339B-45C3-9D58-49A38F45603B}" type="presOf" srcId="{2354667F-C5F6-42E4-888A-3902A4F20283}" destId="{8014DBB9-A52C-4E7F-B328-C8E5E82E4D59}" srcOrd="0" destOrd="0" presId="urn:microsoft.com/office/officeart/2005/8/layout/process1"/>
    <dgm:cxn modelId="{F78C258A-8F3D-455F-B3ED-F50BBFECC526}" srcId="{FE945CE4-7BD4-4C03-8FAE-10C2B1683F06}" destId="{16CF529B-0DF6-4AFB-A741-261AA474FA0F}" srcOrd="2" destOrd="0" parTransId="{3CE518BC-7FB3-45E2-9D0E-F575ADA0D6AD}" sibTransId="{D1FBC493-EE21-4C2F-A152-F9D31306AA27}"/>
    <dgm:cxn modelId="{F31E3A8A-F042-4D64-90B2-E1D9F0E35A60}" srcId="{FE945CE4-7BD4-4C03-8FAE-10C2B1683F06}" destId="{949FFCDF-CDCD-4F1A-8986-1E46E7970C56}" srcOrd="0" destOrd="0" parTransId="{E2A29D76-E3EB-4E4F-A701-B46FC1F5F968}" sibTransId="{5B5DF15A-8205-449A-BD8B-7A59D22A4108}"/>
    <dgm:cxn modelId="{9E27B18E-B82D-4A55-8F87-C05F0F503CBC}" type="presOf" srcId="{949FFCDF-CDCD-4F1A-8986-1E46E7970C56}" destId="{C0F63041-7BFC-4CFD-89F2-16009198DB6E}" srcOrd="0" destOrd="0" presId="urn:microsoft.com/office/officeart/2005/8/layout/process1"/>
    <dgm:cxn modelId="{679108D6-7F9B-454D-B6F3-93781C531561}" type="presOf" srcId="{045FC1FE-280D-4A16-B8A3-803284A2B43D}" destId="{468DC623-96BE-49EB-8CFD-CA3363E2713A}" srcOrd="0" destOrd="0" presId="urn:microsoft.com/office/officeart/2005/8/layout/process1"/>
    <dgm:cxn modelId="{961820F3-BE10-4070-8F97-560EC048D5CD}" type="presOf" srcId="{32B97926-7B98-43BE-8019-FC1ADB58D9BB}" destId="{9A6C2F92-2E7E-4683-9947-CAFD0998133E}" srcOrd="1" destOrd="0" presId="urn:microsoft.com/office/officeart/2005/8/layout/process1"/>
    <dgm:cxn modelId="{4CA5C5F5-D178-474E-96E4-E787D35F258E}" type="presOf" srcId="{D1FBC493-EE21-4C2F-A152-F9D31306AA27}" destId="{3003FFDD-FE45-480D-AB5F-83F4AD58C4D7}" srcOrd="1" destOrd="0" presId="urn:microsoft.com/office/officeart/2005/8/layout/process1"/>
    <dgm:cxn modelId="{3065378A-B2CC-4C79-8B04-05126FC85A2C}" type="presParOf" srcId="{C058E5D8-5B89-486E-9F15-0F49D987915C}" destId="{C0F63041-7BFC-4CFD-89F2-16009198DB6E}" srcOrd="0" destOrd="0" presId="urn:microsoft.com/office/officeart/2005/8/layout/process1"/>
    <dgm:cxn modelId="{43CA203A-E4A2-48D9-8949-6F5EF0809F5F}" type="presParOf" srcId="{C058E5D8-5B89-486E-9F15-0F49D987915C}" destId="{8AC75195-8E03-4216-952A-4913B25396E3}" srcOrd="1" destOrd="0" presId="urn:microsoft.com/office/officeart/2005/8/layout/process1"/>
    <dgm:cxn modelId="{EF7CD7FE-B6C1-4B33-9700-36841F32C03B}" type="presParOf" srcId="{8AC75195-8E03-4216-952A-4913B25396E3}" destId="{BC8A04CC-997A-4DB8-A7CF-63263342BFA3}" srcOrd="0" destOrd="0" presId="urn:microsoft.com/office/officeart/2005/8/layout/process1"/>
    <dgm:cxn modelId="{A2FCA1B8-2A42-44C7-B083-D8BB3D59E739}" type="presParOf" srcId="{C058E5D8-5B89-486E-9F15-0F49D987915C}" destId="{E0415AE3-B886-4EA5-9181-1AF50B7BB880}" srcOrd="2" destOrd="0" presId="urn:microsoft.com/office/officeart/2005/8/layout/process1"/>
    <dgm:cxn modelId="{44021A62-D92D-4F56-A773-25B8337C6216}" type="presParOf" srcId="{C058E5D8-5B89-486E-9F15-0F49D987915C}" destId="{64508F28-0B70-418A-88C2-A2D6D2A426B5}" srcOrd="3" destOrd="0" presId="urn:microsoft.com/office/officeart/2005/8/layout/process1"/>
    <dgm:cxn modelId="{6DD9ECD7-19D4-4553-B505-4FCA2CF74303}" type="presParOf" srcId="{64508F28-0B70-418A-88C2-A2D6D2A426B5}" destId="{9A6C2F92-2E7E-4683-9947-CAFD0998133E}" srcOrd="0" destOrd="0" presId="urn:microsoft.com/office/officeart/2005/8/layout/process1"/>
    <dgm:cxn modelId="{BE277BDB-4A88-4285-B7D1-A922B9DA11C6}" type="presParOf" srcId="{C058E5D8-5B89-486E-9F15-0F49D987915C}" destId="{85FB99AF-E757-4FE7-B14A-02D03BE8C721}" srcOrd="4" destOrd="0" presId="urn:microsoft.com/office/officeart/2005/8/layout/process1"/>
    <dgm:cxn modelId="{9AA25D2B-2EF1-4DAD-823C-9A53812A9975}" type="presParOf" srcId="{C058E5D8-5B89-486E-9F15-0F49D987915C}" destId="{16A0D5DC-73E5-4331-B31E-F7C931366E40}" srcOrd="5" destOrd="0" presId="urn:microsoft.com/office/officeart/2005/8/layout/process1"/>
    <dgm:cxn modelId="{4E79A7B2-4710-4FB6-B51D-E0FD647BE568}" type="presParOf" srcId="{16A0D5DC-73E5-4331-B31E-F7C931366E40}" destId="{3003FFDD-FE45-480D-AB5F-83F4AD58C4D7}" srcOrd="0" destOrd="0" presId="urn:microsoft.com/office/officeart/2005/8/layout/process1"/>
    <dgm:cxn modelId="{F3A871C5-7B08-43BF-87AE-AF53AE287645}" type="presParOf" srcId="{C058E5D8-5B89-486E-9F15-0F49D987915C}" destId="{A44B086E-DE1E-46E2-8B2F-5A31DD33CE92}" srcOrd="6" destOrd="0" presId="urn:microsoft.com/office/officeart/2005/8/layout/process1"/>
    <dgm:cxn modelId="{B6751937-7824-485D-9C51-7C6EB3B4DFFD}" type="presParOf" srcId="{C058E5D8-5B89-486E-9F15-0F49D987915C}" destId="{468DC623-96BE-49EB-8CFD-CA3363E2713A}" srcOrd="7" destOrd="0" presId="urn:microsoft.com/office/officeart/2005/8/layout/process1"/>
    <dgm:cxn modelId="{9DC1B81D-E08B-419B-95D7-461C94CB1545}" type="presParOf" srcId="{468DC623-96BE-49EB-8CFD-CA3363E2713A}" destId="{96A718E0-30B9-4BF2-A930-82668F53B96C}" srcOrd="0" destOrd="0" presId="urn:microsoft.com/office/officeart/2005/8/layout/process1"/>
    <dgm:cxn modelId="{2FF52E58-FFF5-424B-9A26-F93A3E6703B9}" type="presParOf" srcId="{C058E5D8-5B89-486E-9F15-0F49D987915C}" destId="{760E1750-6507-4A38-8FB3-C8E54091AB86}" srcOrd="8" destOrd="0" presId="urn:microsoft.com/office/officeart/2005/8/layout/process1"/>
    <dgm:cxn modelId="{77E52837-E2CB-41E7-BB20-742B71E4E3A0}" type="presParOf" srcId="{C058E5D8-5B89-486E-9F15-0F49D987915C}" destId="{8014DBB9-A52C-4E7F-B328-C8E5E82E4D59}" srcOrd="9" destOrd="0" presId="urn:microsoft.com/office/officeart/2005/8/layout/process1"/>
    <dgm:cxn modelId="{F03EA45A-4D18-46FF-8662-D61C80EE1ADE}" type="presParOf" srcId="{8014DBB9-A52C-4E7F-B328-C8E5E82E4D59}" destId="{C3D47487-ED2A-421D-81AE-5FEDD740A87B}" srcOrd="0" destOrd="0" presId="urn:microsoft.com/office/officeart/2005/8/layout/process1"/>
    <dgm:cxn modelId="{0617EF28-C93B-4191-B75A-8BD69839762A}" type="presParOf" srcId="{C058E5D8-5B89-486E-9F15-0F49D987915C}" destId="{AA3847D6-EA94-403F-B62A-7C90D406D31E}"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15622-8A46-45CF-A72A-2856B699B374}">
      <dsp:nvSpPr>
        <dsp:cNvPr id="0" name=""/>
        <dsp:cNvSpPr/>
      </dsp:nvSpPr>
      <dsp:spPr>
        <a:xfrm>
          <a:off x="36244" y="1049273"/>
          <a:ext cx="2444561" cy="2016252"/>
        </a:xfrm>
        <a:prstGeom prst="roundRect">
          <a:avLst>
            <a:gd name="adj" fmla="val 10000"/>
          </a:avLst>
        </a:prstGeom>
        <a:solidFill>
          <a:schemeClr val="lt1">
            <a:alpha val="90000"/>
            <a:hueOff val="0"/>
            <a:satOff val="0"/>
            <a:lumOff val="0"/>
            <a:alphaOff val="0"/>
          </a:schemeClr>
        </a:solidFill>
        <a:ln w="1587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t>Any technique that enables computers to  mimic humans</a:t>
          </a:r>
        </a:p>
        <a:p>
          <a:pPr marL="114300" lvl="1" indent="-114300" algn="l" defTabSz="622300">
            <a:lnSpc>
              <a:spcPct val="90000"/>
            </a:lnSpc>
            <a:spcBef>
              <a:spcPct val="0"/>
            </a:spcBef>
            <a:spcAft>
              <a:spcPct val="15000"/>
            </a:spcAft>
            <a:buChar char="•"/>
          </a:pPr>
          <a:r>
            <a:rPr lang="en-US" sz="1400" kern="1200" dirty="0"/>
            <a:t>If-Then rules, decision trees, expert systems</a:t>
          </a:r>
        </a:p>
      </dsp:txBody>
      <dsp:txXfrm>
        <a:off x="82644" y="1095673"/>
        <a:ext cx="2351761" cy="1491398"/>
      </dsp:txXfrm>
    </dsp:sp>
    <dsp:sp modelId="{6A63D16E-EEE6-4267-97EA-5AD7D2BC4E84}">
      <dsp:nvSpPr>
        <dsp:cNvPr id="0" name=""/>
        <dsp:cNvSpPr/>
      </dsp:nvSpPr>
      <dsp:spPr>
        <a:xfrm>
          <a:off x="1394360" y="1473226"/>
          <a:ext cx="2779003" cy="2779003"/>
        </a:xfrm>
        <a:prstGeom prst="leftCircularArrow">
          <a:avLst>
            <a:gd name="adj1" fmla="val 3451"/>
            <a:gd name="adj2" fmla="val 427731"/>
            <a:gd name="adj3" fmla="val 2203242"/>
            <a:gd name="adj4" fmla="val 9024489"/>
            <a:gd name="adj5" fmla="val 4027"/>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E18C6CF4-EDEB-4539-A36D-E0355B626199}">
      <dsp:nvSpPr>
        <dsp:cNvPr id="0" name=""/>
        <dsp:cNvSpPr/>
      </dsp:nvSpPr>
      <dsp:spPr>
        <a:xfrm>
          <a:off x="579480" y="2633472"/>
          <a:ext cx="2172943" cy="864108"/>
        </a:xfrm>
        <a:prstGeom prst="roundRect">
          <a:avLst>
            <a:gd name="adj" fmla="val 10000"/>
          </a:avLst>
        </a:prstGeom>
        <a:solidFill>
          <a:schemeClr val="accent1">
            <a:shade val="50000"/>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dirty="0"/>
            <a:t>Artificial Intelligence </a:t>
          </a:r>
        </a:p>
      </dsp:txBody>
      <dsp:txXfrm>
        <a:off x="604789" y="2658781"/>
        <a:ext cx="2122325" cy="813490"/>
      </dsp:txXfrm>
    </dsp:sp>
    <dsp:sp modelId="{E83793B4-2C5C-4D90-82FA-E5EE4745664D}">
      <dsp:nvSpPr>
        <dsp:cNvPr id="0" name=""/>
        <dsp:cNvSpPr/>
      </dsp:nvSpPr>
      <dsp:spPr>
        <a:xfrm>
          <a:off x="3209147" y="1049274"/>
          <a:ext cx="2444561" cy="2016252"/>
        </a:xfrm>
        <a:prstGeom prst="roundRect">
          <a:avLst>
            <a:gd name="adj" fmla="val 10000"/>
          </a:avLst>
        </a:prstGeom>
        <a:solidFill>
          <a:schemeClr val="lt1">
            <a:alpha val="90000"/>
            <a:hueOff val="0"/>
            <a:satOff val="0"/>
            <a:lumOff val="0"/>
            <a:alphaOff val="0"/>
          </a:schemeClr>
        </a:solidFill>
        <a:ln w="15875" cap="flat" cmpd="sng" algn="ctr">
          <a:solidFill>
            <a:schemeClr val="accent1">
              <a:shade val="50000"/>
              <a:hueOff val="-256168"/>
              <a:satOff val="857"/>
              <a:lumOff val="2733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Subset of AI that includes statistical techniques that enable computers to improve with experience</a:t>
          </a:r>
        </a:p>
        <a:p>
          <a:pPr marL="114300" lvl="1" indent="-114300" algn="l" defTabSz="622300">
            <a:lnSpc>
              <a:spcPct val="90000"/>
            </a:lnSpc>
            <a:spcBef>
              <a:spcPct val="0"/>
            </a:spcBef>
            <a:spcAft>
              <a:spcPct val="15000"/>
            </a:spcAft>
            <a:buChar char="•"/>
          </a:pPr>
          <a:r>
            <a:rPr lang="en-US" sz="1400" kern="1200" dirty="0"/>
            <a:t>SVM, brute force algorithms</a:t>
          </a:r>
        </a:p>
        <a:p>
          <a:pPr marL="114300" lvl="1" indent="-114300" algn="l" defTabSz="622300">
            <a:lnSpc>
              <a:spcPct val="90000"/>
            </a:lnSpc>
            <a:spcBef>
              <a:spcPct val="0"/>
            </a:spcBef>
            <a:spcAft>
              <a:spcPct val="15000"/>
            </a:spcAft>
            <a:buChar char="•"/>
          </a:pPr>
          <a:endParaRPr lang="en-US" sz="1400" kern="1200" dirty="0"/>
        </a:p>
      </dsp:txBody>
      <dsp:txXfrm>
        <a:off x="3255547" y="1527728"/>
        <a:ext cx="2351761" cy="1491398"/>
      </dsp:txXfrm>
    </dsp:sp>
    <dsp:sp modelId="{DC2A0ADB-DCE3-4BF4-9952-0394865777AC}">
      <dsp:nvSpPr>
        <dsp:cNvPr id="0" name=""/>
        <dsp:cNvSpPr/>
      </dsp:nvSpPr>
      <dsp:spPr>
        <a:xfrm>
          <a:off x="4546892" y="-216486"/>
          <a:ext cx="3091364" cy="3091364"/>
        </a:xfrm>
        <a:prstGeom prst="circularArrow">
          <a:avLst>
            <a:gd name="adj1" fmla="val 3103"/>
            <a:gd name="adj2" fmla="val 381347"/>
            <a:gd name="adj3" fmla="val 19443143"/>
            <a:gd name="adj4" fmla="val 12575511"/>
            <a:gd name="adj5" fmla="val 3620"/>
          </a:avLst>
        </a:prstGeom>
        <a:solidFill>
          <a:schemeClr val="accent1">
            <a:shade val="90000"/>
            <a:hueOff val="-401219"/>
            <a:satOff val="-5048"/>
            <a:lumOff val="30105"/>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29D1FDE-4DD7-4FA5-8C70-0C747477B66C}">
      <dsp:nvSpPr>
        <dsp:cNvPr id="0" name=""/>
        <dsp:cNvSpPr/>
      </dsp:nvSpPr>
      <dsp:spPr>
        <a:xfrm>
          <a:off x="3752383" y="617220"/>
          <a:ext cx="2172943" cy="864108"/>
        </a:xfrm>
        <a:prstGeom prst="roundRect">
          <a:avLst>
            <a:gd name="adj" fmla="val 10000"/>
          </a:avLst>
        </a:prstGeom>
        <a:solidFill>
          <a:schemeClr val="accent1">
            <a:shade val="50000"/>
            <a:hueOff val="-256168"/>
            <a:satOff val="857"/>
            <a:lumOff val="27332"/>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dirty="0"/>
            <a:t>Machine Learning</a:t>
          </a:r>
        </a:p>
      </dsp:txBody>
      <dsp:txXfrm>
        <a:off x="3777692" y="642529"/>
        <a:ext cx="2122325" cy="813490"/>
      </dsp:txXfrm>
    </dsp:sp>
    <dsp:sp modelId="{69C28D3B-E083-42DF-9EA0-916CA12125A9}">
      <dsp:nvSpPr>
        <dsp:cNvPr id="0" name=""/>
        <dsp:cNvSpPr/>
      </dsp:nvSpPr>
      <dsp:spPr>
        <a:xfrm>
          <a:off x="6382050" y="1049273"/>
          <a:ext cx="2444561" cy="2016252"/>
        </a:xfrm>
        <a:prstGeom prst="roundRect">
          <a:avLst>
            <a:gd name="adj" fmla="val 10000"/>
          </a:avLst>
        </a:prstGeom>
        <a:solidFill>
          <a:schemeClr val="lt1">
            <a:alpha val="90000"/>
            <a:hueOff val="0"/>
            <a:satOff val="0"/>
            <a:lumOff val="0"/>
            <a:alphaOff val="0"/>
          </a:schemeClr>
        </a:solidFill>
        <a:ln w="15875" cap="flat" cmpd="sng" algn="ctr">
          <a:solidFill>
            <a:schemeClr val="accent1">
              <a:shade val="50000"/>
              <a:hueOff val="-256168"/>
              <a:satOff val="857"/>
              <a:lumOff val="2733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Subset of machine learning that allows software to TRAIN ITSELF to perform tasks like speech and image recognition, by exposing multilayered neural networks to vast amounts of BIG DATA</a:t>
          </a:r>
        </a:p>
        <a:p>
          <a:pPr marL="114300" lvl="1" indent="-114300" algn="l" defTabSz="622300">
            <a:lnSpc>
              <a:spcPct val="90000"/>
            </a:lnSpc>
            <a:spcBef>
              <a:spcPct val="0"/>
            </a:spcBef>
            <a:spcAft>
              <a:spcPct val="15000"/>
            </a:spcAft>
            <a:buChar char="•"/>
          </a:pPr>
          <a:r>
            <a:rPr lang="en-US" sz="1400" kern="1200" dirty="0"/>
            <a:t>ANN, deep learning</a:t>
          </a:r>
        </a:p>
      </dsp:txBody>
      <dsp:txXfrm>
        <a:off x="6428450" y="1095673"/>
        <a:ext cx="2351761" cy="1491398"/>
      </dsp:txXfrm>
    </dsp:sp>
    <dsp:sp modelId="{047F5837-10E2-4FFC-A492-DB8A19EF48CA}">
      <dsp:nvSpPr>
        <dsp:cNvPr id="0" name=""/>
        <dsp:cNvSpPr/>
      </dsp:nvSpPr>
      <dsp:spPr>
        <a:xfrm>
          <a:off x="6925286" y="2633472"/>
          <a:ext cx="2172943" cy="864108"/>
        </a:xfrm>
        <a:prstGeom prst="roundRect">
          <a:avLst>
            <a:gd name="adj" fmla="val 10000"/>
          </a:avLst>
        </a:prstGeom>
        <a:solidFill>
          <a:schemeClr val="accent1">
            <a:shade val="50000"/>
            <a:hueOff val="-256168"/>
            <a:satOff val="857"/>
            <a:lumOff val="27332"/>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dirty="0"/>
            <a:t>Deep Learning</a:t>
          </a:r>
        </a:p>
      </dsp:txBody>
      <dsp:txXfrm>
        <a:off x="6950595" y="2658781"/>
        <a:ext cx="2122325" cy="813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63041-7BFC-4CFD-89F2-16009198DB6E}">
      <dsp:nvSpPr>
        <dsp:cNvPr id="0" name=""/>
        <dsp:cNvSpPr/>
      </dsp:nvSpPr>
      <dsp:spPr>
        <a:xfrm>
          <a:off x="0" y="1136011"/>
          <a:ext cx="1238249" cy="1269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1-Identify AI Application</a:t>
          </a:r>
        </a:p>
      </dsp:txBody>
      <dsp:txXfrm>
        <a:off x="36267" y="1172278"/>
        <a:ext cx="1165715" cy="1197155"/>
      </dsp:txXfrm>
    </dsp:sp>
    <dsp:sp modelId="{8AC75195-8E03-4216-952A-4913B25396E3}">
      <dsp:nvSpPr>
        <dsp:cNvPr id="0" name=""/>
        <dsp:cNvSpPr/>
      </dsp:nvSpPr>
      <dsp:spPr>
        <a:xfrm>
          <a:off x="1362075" y="1617313"/>
          <a:ext cx="262508" cy="3070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362075" y="1678730"/>
        <a:ext cx="183756" cy="184252"/>
      </dsp:txXfrm>
    </dsp:sp>
    <dsp:sp modelId="{E0415AE3-B886-4EA5-9181-1AF50B7BB880}">
      <dsp:nvSpPr>
        <dsp:cNvPr id="0" name=""/>
        <dsp:cNvSpPr/>
      </dsp:nvSpPr>
      <dsp:spPr>
        <a:xfrm>
          <a:off x="1733550" y="1136011"/>
          <a:ext cx="1238249" cy="1269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2-Risk Assessment</a:t>
          </a:r>
        </a:p>
      </dsp:txBody>
      <dsp:txXfrm>
        <a:off x="1769817" y="1172278"/>
        <a:ext cx="1165715" cy="1197155"/>
      </dsp:txXfrm>
    </dsp:sp>
    <dsp:sp modelId="{64508F28-0B70-418A-88C2-A2D6D2A426B5}">
      <dsp:nvSpPr>
        <dsp:cNvPr id="0" name=""/>
        <dsp:cNvSpPr/>
      </dsp:nvSpPr>
      <dsp:spPr>
        <a:xfrm>
          <a:off x="3095625" y="1617313"/>
          <a:ext cx="262508" cy="3070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095625" y="1678730"/>
        <a:ext cx="183756" cy="184252"/>
      </dsp:txXfrm>
    </dsp:sp>
    <dsp:sp modelId="{85FB99AF-E757-4FE7-B14A-02D03BE8C721}">
      <dsp:nvSpPr>
        <dsp:cNvPr id="0" name=""/>
        <dsp:cNvSpPr/>
      </dsp:nvSpPr>
      <dsp:spPr>
        <a:xfrm>
          <a:off x="3467100" y="1136011"/>
          <a:ext cx="1238249" cy="1269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3-Identify Controls</a:t>
          </a:r>
        </a:p>
      </dsp:txBody>
      <dsp:txXfrm>
        <a:off x="3503367" y="1172278"/>
        <a:ext cx="1165715" cy="1197155"/>
      </dsp:txXfrm>
    </dsp:sp>
    <dsp:sp modelId="{16A0D5DC-73E5-4331-B31E-F7C931366E40}">
      <dsp:nvSpPr>
        <dsp:cNvPr id="0" name=""/>
        <dsp:cNvSpPr/>
      </dsp:nvSpPr>
      <dsp:spPr>
        <a:xfrm>
          <a:off x="4829175" y="1617313"/>
          <a:ext cx="262508" cy="3070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829175" y="1678730"/>
        <a:ext cx="183756" cy="184252"/>
      </dsp:txXfrm>
    </dsp:sp>
    <dsp:sp modelId="{A44B086E-DE1E-46E2-8B2F-5A31DD33CE92}">
      <dsp:nvSpPr>
        <dsp:cNvPr id="0" name=""/>
        <dsp:cNvSpPr/>
      </dsp:nvSpPr>
      <dsp:spPr>
        <a:xfrm>
          <a:off x="5200650" y="1136011"/>
          <a:ext cx="1238249" cy="1269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4-Test Controls</a:t>
          </a:r>
        </a:p>
      </dsp:txBody>
      <dsp:txXfrm>
        <a:off x="5236917" y="1172278"/>
        <a:ext cx="1165715" cy="1197155"/>
      </dsp:txXfrm>
    </dsp:sp>
    <dsp:sp modelId="{468DC623-96BE-49EB-8CFD-CA3363E2713A}">
      <dsp:nvSpPr>
        <dsp:cNvPr id="0" name=""/>
        <dsp:cNvSpPr/>
      </dsp:nvSpPr>
      <dsp:spPr>
        <a:xfrm>
          <a:off x="6562724" y="1617313"/>
          <a:ext cx="262508" cy="3070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562724" y="1678730"/>
        <a:ext cx="183756" cy="184252"/>
      </dsp:txXfrm>
    </dsp:sp>
    <dsp:sp modelId="{760E1750-6507-4A38-8FB3-C8E54091AB86}">
      <dsp:nvSpPr>
        <dsp:cNvPr id="0" name=""/>
        <dsp:cNvSpPr/>
      </dsp:nvSpPr>
      <dsp:spPr>
        <a:xfrm>
          <a:off x="6934200" y="1136011"/>
          <a:ext cx="1238249" cy="1269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5-Detailed Examination</a:t>
          </a:r>
        </a:p>
      </dsp:txBody>
      <dsp:txXfrm>
        <a:off x="6970467" y="1172278"/>
        <a:ext cx="1165715" cy="1197155"/>
      </dsp:txXfrm>
    </dsp:sp>
    <dsp:sp modelId="{8014DBB9-A52C-4E7F-B328-C8E5E82E4D59}">
      <dsp:nvSpPr>
        <dsp:cNvPr id="0" name=""/>
        <dsp:cNvSpPr/>
      </dsp:nvSpPr>
      <dsp:spPr>
        <a:xfrm>
          <a:off x="8296274" y="1617313"/>
          <a:ext cx="262508" cy="3070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296274" y="1678730"/>
        <a:ext cx="183756" cy="184252"/>
      </dsp:txXfrm>
    </dsp:sp>
    <dsp:sp modelId="{AA3847D6-EA94-403F-B62A-7C90D406D31E}">
      <dsp:nvSpPr>
        <dsp:cNvPr id="0" name=""/>
        <dsp:cNvSpPr/>
      </dsp:nvSpPr>
      <dsp:spPr>
        <a:xfrm>
          <a:off x="8667750" y="1136011"/>
          <a:ext cx="1238249" cy="1269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6- Reasonably Assured Ethical AI System</a:t>
          </a:r>
        </a:p>
      </dsp:txBody>
      <dsp:txXfrm>
        <a:off x="8704017" y="1172278"/>
        <a:ext cx="1165715" cy="11971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8DE30-21A4-408D-9A02-C8BF86BD3B7C}">
      <dsp:nvSpPr>
        <dsp:cNvPr id="0" name=""/>
        <dsp:cNvSpPr/>
      </dsp:nvSpPr>
      <dsp:spPr>
        <a:xfrm>
          <a:off x="637524" y="614"/>
          <a:ext cx="506756" cy="50675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4012F71-DCE0-4476-9C7E-E7F90E0ECAC5}">
      <dsp:nvSpPr>
        <dsp:cNvPr id="0" name=""/>
        <dsp:cNvSpPr/>
      </dsp:nvSpPr>
      <dsp:spPr>
        <a:xfrm>
          <a:off x="743942" y="107033"/>
          <a:ext cx="293918" cy="2939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14E03D0-6440-4A21-A9BC-97E97F448FF3}">
      <dsp:nvSpPr>
        <dsp:cNvPr id="0" name=""/>
        <dsp:cNvSpPr/>
      </dsp:nvSpPr>
      <dsp:spPr>
        <a:xfrm>
          <a:off x="1252871" y="614"/>
          <a:ext cx="1194496" cy="506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DATA</a:t>
          </a:r>
        </a:p>
      </dsp:txBody>
      <dsp:txXfrm>
        <a:off x="1252871" y="614"/>
        <a:ext cx="1194496" cy="506756"/>
      </dsp:txXfrm>
    </dsp:sp>
    <dsp:sp modelId="{A1383FC8-099B-4597-8578-0FEBAA099B32}">
      <dsp:nvSpPr>
        <dsp:cNvPr id="0" name=""/>
        <dsp:cNvSpPr/>
      </dsp:nvSpPr>
      <dsp:spPr>
        <a:xfrm>
          <a:off x="637524" y="1011857"/>
          <a:ext cx="506756" cy="50675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A70F6B1-6AF9-4114-80DF-48922C5ECF6C}">
      <dsp:nvSpPr>
        <dsp:cNvPr id="0" name=""/>
        <dsp:cNvSpPr/>
      </dsp:nvSpPr>
      <dsp:spPr>
        <a:xfrm>
          <a:off x="743942" y="1118276"/>
          <a:ext cx="293918" cy="2939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084C8B2-0439-42F9-8E52-E2B6453847D1}">
      <dsp:nvSpPr>
        <dsp:cNvPr id="0" name=""/>
        <dsp:cNvSpPr/>
      </dsp:nvSpPr>
      <dsp:spPr>
        <a:xfrm>
          <a:off x="1252871" y="1011857"/>
          <a:ext cx="1194496" cy="506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DESIGN</a:t>
          </a:r>
        </a:p>
      </dsp:txBody>
      <dsp:txXfrm>
        <a:off x="1252871" y="1011857"/>
        <a:ext cx="1194496" cy="506756"/>
      </dsp:txXfrm>
    </dsp:sp>
    <dsp:sp modelId="{568BB7AF-923A-4A14-8DAB-ED250FF3AACB}">
      <dsp:nvSpPr>
        <dsp:cNvPr id="0" name=""/>
        <dsp:cNvSpPr/>
      </dsp:nvSpPr>
      <dsp:spPr>
        <a:xfrm>
          <a:off x="637524" y="2023100"/>
          <a:ext cx="506756" cy="50675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6D25056-342A-40B4-B2C3-C54B852B906C}">
      <dsp:nvSpPr>
        <dsp:cNvPr id="0" name=""/>
        <dsp:cNvSpPr/>
      </dsp:nvSpPr>
      <dsp:spPr>
        <a:xfrm>
          <a:off x="743942" y="2129519"/>
          <a:ext cx="293918" cy="2939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177FAE5-16FD-475E-956C-ED7C7449D66D}">
      <dsp:nvSpPr>
        <dsp:cNvPr id="0" name=""/>
        <dsp:cNvSpPr/>
      </dsp:nvSpPr>
      <dsp:spPr>
        <a:xfrm>
          <a:off x="1252871" y="2023100"/>
          <a:ext cx="1194496" cy="506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RESULTS</a:t>
          </a:r>
        </a:p>
      </dsp:txBody>
      <dsp:txXfrm>
        <a:off x="1252871" y="2023100"/>
        <a:ext cx="1194496" cy="506756"/>
      </dsp:txXfrm>
    </dsp:sp>
    <dsp:sp modelId="{F910DCAD-E72D-4AAF-9A3D-45C8BA20EF8E}">
      <dsp:nvSpPr>
        <dsp:cNvPr id="0" name=""/>
        <dsp:cNvSpPr/>
      </dsp:nvSpPr>
      <dsp:spPr>
        <a:xfrm>
          <a:off x="637524" y="3034343"/>
          <a:ext cx="506756" cy="50675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33FAB2A-4D81-4E7F-880D-01456DE2538C}">
      <dsp:nvSpPr>
        <dsp:cNvPr id="0" name=""/>
        <dsp:cNvSpPr/>
      </dsp:nvSpPr>
      <dsp:spPr>
        <a:xfrm>
          <a:off x="743942" y="3140762"/>
          <a:ext cx="293918" cy="2939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B613183-6F9F-43F7-A2A5-34EE554D2EE2}">
      <dsp:nvSpPr>
        <dsp:cNvPr id="0" name=""/>
        <dsp:cNvSpPr/>
      </dsp:nvSpPr>
      <dsp:spPr>
        <a:xfrm>
          <a:off x="1252871" y="3034343"/>
          <a:ext cx="1194496" cy="506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PEOPLE</a:t>
          </a:r>
        </a:p>
      </dsp:txBody>
      <dsp:txXfrm>
        <a:off x="1252871" y="3034343"/>
        <a:ext cx="1194496" cy="5067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63041-7BFC-4CFD-89F2-16009198DB6E}">
      <dsp:nvSpPr>
        <dsp:cNvPr id="0" name=""/>
        <dsp:cNvSpPr/>
      </dsp:nvSpPr>
      <dsp:spPr>
        <a:xfrm>
          <a:off x="0" y="1136011"/>
          <a:ext cx="1238249" cy="1269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1-Identify AI Application</a:t>
          </a:r>
        </a:p>
      </dsp:txBody>
      <dsp:txXfrm>
        <a:off x="36267" y="1172278"/>
        <a:ext cx="1165715" cy="1197155"/>
      </dsp:txXfrm>
    </dsp:sp>
    <dsp:sp modelId="{8AC75195-8E03-4216-952A-4913B25396E3}">
      <dsp:nvSpPr>
        <dsp:cNvPr id="0" name=""/>
        <dsp:cNvSpPr/>
      </dsp:nvSpPr>
      <dsp:spPr>
        <a:xfrm>
          <a:off x="1362075" y="1617313"/>
          <a:ext cx="262508" cy="3070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362075" y="1678730"/>
        <a:ext cx="183756" cy="184252"/>
      </dsp:txXfrm>
    </dsp:sp>
    <dsp:sp modelId="{E0415AE3-B886-4EA5-9181-1AF50B7BB880}">
      <dsp:nvSpPr>
        <dsp:cNvPr id="0" name=""/>
        <dsp:cNvSpPr/>
      </dsp:nvSpPr>
      <dsp:spPr>
        <a:xfrm>
          <a:off x="1733550" y="1136011"/>
          <a:ext cx="1238249" cy="1269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2-Risk Assessment</a:t>
          </a:r>
        </a:p>
      </dsp:txBody>
      <dsp:txXfrm>
        <a:off x="1769817" y="1172278"/>
        <a:ext cx="1165715" cy="1197155"/>
      </dsp:txXfrm>
    </dsp:sp>
    <dsp:sp modelId="{64508F28-0B70-418A-88C2-A2D6D2A426B5}">
      <dsp:nvSpPr>
        <dsp:cNvPr id="0" name=""/>
        <dsp:cNvSpPr/>
      </dsp:nvSpPr>
      <dsp:spPr>
        <a:xfrm>
          <a:off x="3095625" y="1617313"/>
          <a:ext cx="262508" cy="3070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095625" y="1678730"/>
        <a:ext cx="183756" cy="184252"/>
      </dsp:txXfrm>
    </dsp:sp>
    <dsp:sp modelId="{85FB99AF-E757-4FE7-B14A-02D03BE8C721}">
      <dsp:nvSpPr>
        <dsp:cNvPr id="0" name=""/>
        <dsp:cNvSpPr/>
      </dsp:nvSpPr>
      <dsp:spPr>
        <a:xfrm>
          <a:off x="3467100" y="1136011"/>
          <a:ext cx="1238249" cy="1269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3-Identify Controls</a:t>
          </a:r>
        </a:p>
      </dsp:txBody>
      <dsp:txXfrm>
        <a:off x="3503367" y="1172278"/>
        <a:ext cx="1165715" cy="1197155"/>
      </dsp:txXfrm>
    </dsp:sp>
    <dsp:sp modelId="{16A0D5DC-73E5-4331-B31E-F7C931366E40}">
      <dsp:nvSpPr>
        <dsp:cNvPr id="0" name=""/>
        <dsp:cNvSpPr/>
      </dsp:nvSpPr>
      <dsp:spPr>
        <a:xfrm>
          <a:off x="4829175" y="1617313"/>
          <a:ext cx="262508" cy="3070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829175" y="1678730"/>
        <a:ext cx="183756" cy="184252"/>
      </dsp:txXfrm>
    </dsp:sp>
    <dsp:sp modelId="{A44B086E-DE1E-46E2-8B2F-5A31DD33CE92}">
      <dsp:nvSpPr>
        <dsp:cNvPr id="0" name=""/>
        <dsp:cNvSpPr/>
      </dsp:nvSpPr>
      <dsp:spPr>
        <a:xfrm>
          <a:off x="5200650" y="1136011"/>
          <a:ext cx="1238249" cy="1269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4-Test Controls</a:t>
          </a:r>
        </a:p>
      </dsp:txBody>
      <dsp:txXfrm>
        <a:off x="5236917" y="1172278"/>
        <a:ext cx="1165715" cy="1197155"/>
      </dsp:txXfrm>
    </dsp:sp>
    <dsp:sp modelId="{468DC623-96BE-49EB-8CFD-CA3363E2713A}">
      <dsp:nvSpPr>
        <dsp:cNvPr id="0" name=""/>
        <dsp:cNvSpPr/>
      </dsp:nvSpPr>
      <dsp:spPr>
        <a:xfrm>
          <a:off x="6562724" y="1617313"/>
          <a:ext cx="262508" cy="3070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562724" y="1678730"/>
        <a:ext cx="183756" cy="184252"/>
      </dsp:txXfrm>
    </dsp:sp>
    <dsp:sp modelId="{760E1750-6507-4A38-8FB3-C8E54091AB86}">
      <dsp:nvSpPr>
        <dsp:cNvPr id="0" name=""/>
        <dsp:cNvSpPr/>
      </dsp:nvSpPr>
      <dsp:spPr>
        <a:xfrm>
          <a:off x="6934200" y="1136011"/>
          <a:ext cx="1238249" cy="1269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5-Detailed Examination</a:t>
          </a:r>
        </a:p>
      </dsp:txBody>
      <dsp:txXfrm>
        <a:off x="6970467" y="1172278"/>
        <a:ext cx="1165715" cy="1197155"/>
      </dsp:txXfrm>
    </dsp:sp>
    <dsp:sp modelId="{8014DBB9-A52C-4E7F-B328-C8E5E82E4D59}">
      <dsp:nvSpPr>
        <dsp:cNvPr id="0" name=""/>
        <dsp:cNvSpPr/>
      </dsp:nvSpPr>
      <dsp:spPr>
        <a:xfrm>
          <a:off x="8296274" y="1617313"/>
          <a:ext cx="262508" cy="3070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296274" y="1678730"/>
        <a:ext cx="183756" cy="184252"/>
      </dsp:txXfrm>
    </dsp:sp>
    <dsp:sp modelId="{AA3847D6-EA94-403F-B62A-7C90D406D31E}">
      <dsp:nvSpPr>
        <dsp:cNvPr id="0" name=""/>
        <dsp:cNvSpPr/>
      </dsp:nvSpPr>
      <dsp:spPr>
        <a:xfrm>
          <a:off x="8667750" y="1136011"/>
          <a:ext cx="1238249" cy="1269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6- Reasonably Assured Ethical AI System</a:t>
          </a:r>
        </a:p>
      </dsp:txBody>
      <dsp:txXfrm>
        <a:off x="8704017" y="1172278"/>
        <a:ext cx="1165715" cy="119715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0C3331-1660-4BA8-B6B0-62932B2F20EB}" type="datetimeFigureOut">
              <a:rPr lang="en-US" smtClean="0"/>
              <a:t>3/21/2019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2BA88-C271-49AA-881A-CE1B43DD4331}" type="slidenum">
              <a:rPr lang="en-US" smtClean="0"/>
              <a:t>‹#›</a:t>
            </a:fld>
            <a:endParaRPr lang="en-US"/>
          </a:p>
        </p:txBody>
      </p:sp>
    </p:spTree>
    <p:extLst>
      <p:ext uri="{BB962C8B-B14F-4D97-AF65-F5344CB8AC3E}">
        <p14:creationId xmlns:p14="http://schemas.microsoft.com/office/powerpoint/2010/main" val="239056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5E90F395-3CF9-43E7-9376-44D0CFA04997}" type="datetime1">
              <a:rPr lang="en-US" smtClean="0"/>
              <a:t>3/21/2019</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r>
              <a:rPr lang="en-US"/>
              <a:t>44th WCARS, Sevilla Spain - March 21 &amp; 22, 2019</a:t>
            </a:r>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58416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4CEFED-B0C6-46BF-9C45-B9ADB4F817CF}" type="datetime1">
              <a:rPr lang="en-US" smtClean="0"/>
              <a:t>3/21/2019</a:t>
            </a:fld>
            <a:endParaRPr lang="en-US" dirty="0"/>
          </a:p>
        </p:txBody>
      </p:sp>
      <p:sp>
        <p:nvSpPr>
          <p:cNvPr id="6" name="Footer Placeholder 5"/>
          <p:cNvSpPr>
            <a:spLocks noGrp="1"/>
          </p:cNvSpPr>
          <p:nvPr>
            <p:ph type="ftr" sz="quarter" idx="11"/>
          </p:nvPr>
        </p:nvSpPr>
        <p:spPr/>
        <p:txBody>
          <a:bodyPr/>
          <a:lstStyle/>
          <a:p>
            <a:r>
              <a:rPr lang="en-US"/>
              <a:t>44th WCARS, Sevilla Spain - March 21 &amp; 22, 2019</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29196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982517-5D7A-4FDA-95F1-3C8E6A3A41F2}" type="datetime1">
              <a:rPr lang="en-US" smtClean="0"/>
              <a:t>3/21/2019</a:t>
            </a:fld>
            <a:endParaRPr lang="en-US" dirty="0"/>
          </a:p>
        </p:txBody>
      </p:sp>
      <p:sp>
        <p:nvSpPr>
          <p:cNvPr id="6" name="Footer Placeholder 5"/>
          <p:cNvSpPr>
            <a:spLocks noGrp="1"/>
          </p:cNvSpPr>
          <p:nvPr>
            <p:ph type="ftr" sz="quarter" idx="11"/>
          </p:nvPr>
        </p:nvSpPr>
        <p:spPr/>
        <p:txBody>
          <a:bodyPr/>
          <a:lstStyle/>
          <a:p>
            <a:r>
              <a:rPr lang="en-US"/>
              <a:t>44th WCARS, Sevilla Spain - March 21 &amp; 22, 2019</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17256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D442FF-EA3E-49AA-A679-AF20E9B78E9D}" type="datetime1">
              <a:rPr lang="en-US" smtClean="0"/>
              <a:t>3/21/2019</a:t>
            </a:fld>
            <a:endParaRPr lang="en-US" dirty="0"/>
          </a:p>
        </p:txBody>
      </p:sp>
      <p:sp>
        <p:nvSpPr>
          <p:cNvPr id="6" name="Footer Placeholder 5"/>
          <p:cNvSpPr>
            <a:spLocks noGrp="1"/>
          </p:cNvSpPr>
          <p:nvPr>
            <p:ph type="ftr" sz="quarter" idx="11"/>
          </p:nvPr>
        </p:nvSpPr>
        <p:spPr/>
        <p:txBody>
          <a:bodyPr/>
          <a:lstStyle/>
          <a:p>
            <a:r>
              <a:rPr lang="en-US"/>
              <a:t>44th WCARS, Sevilla Spain - March 21 &amp; 22, 2019</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02241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0D2B65-0597-4D7C-9429-9FC43242DDA2}" type="datetime1">
              <a:rPr lang="en-US" smtClean="0"/>
              <a:t>3/21/2019</a:t>
            </a:fld>
            <a:endParaRPr lang="en-US" dirty="0"/>
          </a:p>
        </p:txBody>
      </p:sp>
      <p:sp>
        <p:nvSpPr>
          <p:cNvPr id="6" name="Footer Placeholder 5"/>
          <p:cNvSpPr>
            <a:spLocks noGrp="1"/>
          </p:cNvSpPr>
          <p:nvPr>
            <p:ph type="ftr" sz="quarter" idx="11"/>
          </p:nvPr>
        </p:nvSpPr>
        <p:spPr/>
        <p:txBody>
          <a:bodyPr/>
          <a:lstStyle/>
          <a:p>
            <a:r>
              <a:rPr lang="en-US"/>
              <a:t>44th WCARS, Sevilla Spain - March 21 &amp; 22, 2019</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47389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E7BB5D02-CABE-4565-B997-5FDE237DE002}" type="datetime1">
              <a:rPr lang="en-US" smtClean="0"/>
              <a:t>3/21/2019</a:t>
            </a:fld>
            <a:endParaRPr lang="en-US" dirty="0"/>
          </a:p>
        </p:txBody>
      </p:sp>
      <p:sp>
        <p:nvSpPr>
          <p:cNvPr id="4" name="Footer Placeholder 3"/>
          <p:cNvSpPr>
            <a:spLocks noGrp="1"/>
          </p:cNvSpPr>
          <p:nvPr>
            <p:ph type="ftr" sz="quarter" idx="11"/>
          </p:nvPr>
        </p:nvSpPr>
        <p:spPr/>
        <p:txBody>
          <a:bodyPr/>
          <a:lstStyle/>
          <a:p>
            <a:r>
              <a:rPr lang="en-US"/>
              <a:t>44th WCARS, Sevilla Spain - March 21 &amp; 22, 2019</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02244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D177BF2-6467-4CDA-8E16-027212D65A55}" type="datetime1">
              <a:rPr lang="en-US" smtClean="0"/>
              <a:t>3/21/2019</a:t>
            </a:fld>
            <a:endParaRPr lang="en-US" dirty="0"/>
          </a:p>
        </p:txBody>
      </p:sp>
      <p:sp>
        <p:nvSpPr>
          <p:cNvPr id="4" name="Footer Placeholder 3"/>
          <p:cNvSpPr>
            <a:spLocks noGrp="1"/>
          </p:cNvSpPr>
          <p:nvPr>
            <p:ph type="ftr" sz="quarter" idx="11"/>
          </p:nvPr>
        </p:nvSpPr>
        <p:spPr/>
        <p:txBody>
          <a:bodyPr/>
          <a:lstStyle/>
          <a:p>
            <a:r>
              <a:rPr lang="en-US"/>
              <a:t>44th WCARS, Sevilla Spain - March 21 &amp; 22, 2019</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454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28B2C4-EDDB-4411-8F06-574E30CA19A9}" type="datetime1">
              <a:rPr lang="en-US" smtClean="0"/>
              <a:t>3/21/2019</a:t>
            </a:fld>
            <a:endParaRPr lang="en-US" dirty="0"/>
          </a:p>
        </p:txBody>
      </p:sp>
      <p:sp>
        <p:nvSpPr>
          <p:cNvPr id="5" name="Footer Placeholder 4"/>
          <p:cNvSpPr>
            <a:spLocks noGrp="1"/>
          </p:cNvSpPr>
          <p:nvPr>
            <p:ph type="ftr" sz="quarter" idx="11"/>
          </p:nvPr>
        </p:nvSpPr>
        <p:spPr/>
        <p:txBody>
          <a:bodyPr/>
          <a:lstStyle/>
          <a:p>
            <a:r>
              <a:rPr lang="en-US"/>
              <a:t>44th WCARS, Sevilla Spain - March 21 &amp; 22, 2019</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90616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3F0C53-C646-4C15-B2FF-C606DA519E5A}" type="datetime1">
              <a:rPr lang="en-US" smtClean="0"/>
              <a:t>3/21/2019</a:t>
            </a:fld>
            <a:endParaRPr lang="en-US" dirty="0"/>
          </a:p>
        </p:txBody>
      </p:sp>
      <p:sp>
        <p:nvSpPr>
          <p:cNvPr id="5" name="Footer Placeholder 4"/>
          <p:cNvSpPr>
            <a:spLocks noGrp="1"/>
          </p:cNvSpPr>
          <p:nvPr>
            <p:ph type="ftr" sz="quarter" idx="11"/>
          </p:nvPr>
        </p:nvSpPr>
        <p:spPr/>
        <p:txBody>
          <a:bodyPr/>
          <a:lstStyle/>
          <a:p>
            <a:r>
              <a:rPr lang="en-US"/>
              <a:t>44th WCARS, Sevilla Spain - March 21 &amp; 22, 2019</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60474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378F43-99EC-427C-BD41-D5F5E6C7DB67}" type="datetime1">
              <a:rPr lang="en-US" smtClean="0"/>
              <a:t>3/21/2019</a:t>
            </a:fld>
            <a:endParaRPr lang="en-US" dirty="0"/>
          </a:p>
        </p:txBody>
      </p:sp>
      <p:sp>
        <p:nvSpPr>
          <p:cNvPr id="5" name="Footer Placeholder 4"/>
          <p:cNvSpPr>
            <a:spLocks noGrp="1"/>
          </p:cNvSpPr>
          <p:nvPr>
            <p:ph type="ftr" sz="quarter" idx="11"/>
          </p:nvPr>
        </p:nvSpPr>
        <p:spPr/>
        <p:txBody>
          <a:bodyPr/>
          <a:lstStyle/>
          <a:p>
            <a:r>
              <a:rPr lang="en-US"/>
              <a:t>44th WCARS, Sevilla Spain - March 21 &amp; 22, 2019</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97360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13EF07-4518-4796-9987-19E3C4524DB1}" type="datetime1">
              <a:rPr lang="en-US" smtClean="0"/>
              <a:t>3/21/2019</a:t>
            </a:fld>
            <a:endParaRPr lang="en-US" dirty="0"/>
          </a:p>
        </p:txBody>
      </p:sp>
      <p:sp>
        <p:nvSpPr>
          <p:cNvPr id="5" name="Footer Placeholder 4"/>
          <p:cNvSpPr>
            <a:spLocks noGrp="1"/>
          </p:cNvSpPr>
          <p:nvPr>
            <p:ph type="ftr" sz="quarter" idx="11"/>
          </p:nvPr>
        </p:nvSpPr>
        <p:spPr/>
        <p:txBody>
          <a:bodyPr/>
          <a:lstStyle/>
          <a:p>
            <a:r>
              <a:rPr lang="en-US"/>
              <a:t>44th WCARS, Sevilla Spain - March 21 &amp; 22, 2019</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22801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FB8669-14AF-41CA-94DD-5287697BDD40}" type="datetime1">
              <a:rPr lang="en-US" smtClean="0"/>
              <a:t>3/21/2019</a:t>
            </a:fld>
            <a:endParaRPr lang="en-US" dirty="0"/>
          </a:p>
        </p:txBody>
      </p:sp>
      <p:sp>
        <p:nvSpPr>
          <p:cNvPr id="6" name="Footer Placeholder 5"/>
          <p:cNvSpPr>
            <a:spLocks noGrp="1"/>
          </p:cNvSpPr>
          <p:nvPr>
            <p:ph type="ftr" sz="quarter" idx="11"/>
          </p:nvPr>
        </p:nvSpPr>
        <p:spPr/>
        <p:txBody>
          <a:bodyPr/>
          <a:lstStyle/>
          <a:p>
            <a:r>
              <a:rPr lang="en-US"/>
              <a:t>44th WCARS, Sevilla Spain - March 21 &amp; 22, 2019</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14335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1DF866-9478-44DF-9566-49DD1FB9CEFE}" type="datetime1">
              <a:rPr lang="en-US" smtClean="0"/>
              <a:t>3/21/2019</a:t>
            </a:fld>
            <a:endParaRPr lang="en-US" dirty="0"/>
          </a:p>
        </p:txBody>
      </p:sp>
      <p:sp>
        <p:nvSpPr>
          <p:cNvPr id="8" name="Footer Placeholder 7"/>
          <p:cNvSpPr>
            <a:spLocks noGrp="1"/>
          </p:cNvSpPr>
          <p:nvPr>
            <p:ph type="ftr" sz="quarter" idx="11"/>
          </p:nvPr>
        </p:nvSpPr>
        <p:spPr/>
        <p:txBody>
          <a:bodyPr/>
          <a:lstStyle/>
          <a:p>
            <a:r>
              <a:rPr lang="en-US"/>
              <a:t>44th WCARS, Sevilla Spain - March 21 &amp; 22, 2019</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46593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B88B8C-D069-4262-9C84-871DAA751AE8}" type="datetime1">
              <a:rPr lang="en-US" smtClean="0"/>
              <a:t>3/21/2019</a:t>
            </a:fld>
            <a:endParaRPr lang="en-US" dirty="0"/>
          </a:p>
        </p:txBody>
      </p:sp>
      <p:sp>
        <p:nvSpPr>
          <p:cNvPr id="4" name="Footer Placeholder 3"/>
          <p:cNvSpPr>
            <a:spLocks noGrp="1"/>
          </p:cNvSpPr>
          <p:nvPr>
            <p:ph type="ftr" sz="quarter" idx="11"/>
          </p:nvPr>
        </p:nvSpPr>
        <p:spPr/>
        <p:txBody>
          <a:bodyPr/>
          <a:lstStyle/>
          <a:p>
            <a:r>
              <a:rPr lang="en-US"/>
              <a:t>44th WCARS, Sevilla Spain - March 21 &amp; 22, 2019</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76122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69C36E-5A47-42D3-850A-45EE20E93F9B}" type="datetime1">
              <a:rPr lang="en-US" smtClean="0"/>
              <a:t>3/21/2019</a:t>
            </a:fld>
            <a:endParaRPr lang="en-US" dirty="0"/>
          </a:p>
        </p:txBody>
      </p:sp>
      <p:sp>
        <p:nvSpPr>
          <p:cNvPr id="3" name="Footer Placeholder 2"/>
          <p:cNvSpPr>
            <a:spLocks noGrp="1"/>
          </p:cNvSpPr>
          <p:nvPr>
            <p:ph type="ftr" sz="quarter" idx="11"/>
          </p:nvPr>
        </p:nvSpPr>
        <p:spPr/>
        <p:txBody>
          <a:bodyPr/>
          <a:lstStyle/>
          <a:p>
            <a:r>
              <a:rPr lang="en-US"/>
              <a:t>44th WCARS, Sevilla Spain - March 21 &amp; 22, 2019</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96950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A5BC7B-644B-48CD-91C3-F6A03775760A}" type="datetime1">
              <a:rPr lang="en-US" smtClean="0"/>
              <a:t>3/21/2019</a:t>
            </a:fld>
            <a:endParaRPr lang="en-US" dirty="0"/>
          </a:p>
        </p:txBody>
      </p:sp>
      <p:sp>
        <p:nvSpPr>
          <p:cNvPr id="6" name="Footer Placeholder 5"/>
          <p:cNvSpPr>
            <a:spLocks noGrp="1"/>
          </p:cNvSpPr>
          <p:nvPr>
            <p:ph type="ftr" sz="quarter" idx="11"/>
          </p:nvPr>
        </p:nvSpPr>
        <p:spPr/>
        <p:txBody>
          <a:bodyPr/>
          <a:lstStyle/>
          <a:p>
            <a:r>
              <a:rPr lang="en-US"/>
              <a:t>44th WCARS, Sevilla Spain - March 21 &amp; 22, 2019</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61360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425A90-CE2F-4143-8BD4-B7EA82462EC8}" type="datetime1">
              <a:rPr lang="en-US" smtClean="0"/>
              <a:t>3/21/2019</a:t>
            </a:fld>
            <a:endParaRPr lang="en-US" dirty="0"/>
          </a:p>
        </p:txBody>
      </p:sp>
      <p:sp>
        <p:nvSpPr>
          <p:cNvPr id="6" name="Footer Placeholder 5"/>
          <p:cNvSpPr>
            <a:spLocks noGrp="1"/>
          </p:cNvSpPr>
          <p:nvPr>
            <p:ph type="ftr" sz="quarter" idx="11"/>
          </p:nvPr>
        </p:nvSpPr>
        <p:spPr/>
        <p:txBody>
          <a:bodyPr/>
          <a:lstStyle/>
          <a:p>
            <a:r>
              <a:rPr lang="en-US"/>
              <a:t>44th WCARS, Sevilla Spain - March 21 &amp; 22, 2019</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09866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6C00561-B59E-4BB8-A7B8-12B1D1ADC82A}" type="datetime1">
              <a:rPr lang="en-US" smtClean="0"/>
              <a:t>3/21/2019</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US"/>
              <a:t>44th WCARS, Sevilla Spain - March 21 &amp; 22, 2019</a:t>
            </a:r>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91852219"/>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hyperlink" Target="https://www.faception.com/" TargetMode="External"/><Relationship Id="rId1" Type="http://schemas.openxmlformats.org/officeDocument/2006/relationships/slideLayout" Target="../slideLayouts/slideLayout2.xml"/><Relationship Id="rId4" Type="http://schemas.openxmlformats.org/officeDocument/2006/relationships/image" Target="../media/image14.tmp"/></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tmp"/></Relationships>
</file>

<file path=ppt/slides/_rels/slide17.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tmp"/></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8.jpe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5" Type="http://schemas.openxmlformats.org/officeDocument/2006/relationships/hyperlink" Target="https://en.wikipedia.org/wiki/Black_box"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6.xml"/><Relationship Id="rId1" Type="http://schemas.openxmlformats.org/officeDocument/2006/relationships/video" Target="https://www.youtube.com/embed/B8R148hFxP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extLst/>
          </a:blip>
          <a:stretch/>
        </a:blipFill>
        <a:effectLst/>
      </p:bgPr>
    </p:bg>
    <p:spTree>
      <p:nvGrpSpPr>
        <p:cNvPr id="1" name=""/>
        <p:cNvGrpSpPr/>
        <p:nvPr/>
      </p:nvGrpSpPr>
      <p:grpSpPr>
        <a:xfrm>
          <a:off x="0" y="0"/>
          <a:ext cx="0" cy="0"/>
          <a:chOff x="0" y="0"/>
          <a:chExt cx="0" cy="0"/>
        </a:xfrm>
      </p:grpSpPr>
      <p:grpSp>
        <p:nvGrpSpPr>
          <p:cNvPr id="118" name="Group 117">
            <a:extLst>
              <a:ext uri="{FF2B5EF4-FFF2-40B4-BE49-F238E27FC236}">
                <a16:creationId xmlns:a16="http://schemas.microsoft.com/office/drawing/2014/main" id="{4D50C3BF-4EC6-4075-8C5A-BB4D936693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19" name="Rectangle 118">
              <a:extLst>
                <a:ext uri="{FF2B5EF4-FFF2-40B4-BE49-F238E27FC236}">
                  <a16:creationId xmlns:a16="http://schemas.microsoft.com/office/drawing/2014/main" id="{AAD5EEF9-647D-437D-909D-552158996D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0" name="Picture 2">
              <a:extLst>
                <a:ext uri="{FF2B5EF4-FFF2-40B4-BE49-F238E27FC236}">
                  <a16:creationId xmlns:a16="http://schemas.microsoft.com/office/drawing/2014/main" id="{AD572E06-C69D-4C73-907F-E960818C9823}"/>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le 1">
            <a:extLst>
              <a:ext uri="{FF2B5EF4-FFF2-40B4-BE49-F238E27FC236}">
                <a16:creationId xmlns:a16="http://schemas.microsoft.com/office/drawing/2014/main" id="{4D687081-16D7-4BC5-A7DB-E70117439F85}"/>
              </a:ext>
            </a:extLst>
          </p:cNvPr>
          <p:cNvSpPr>
            <a:spLocks noGrp="1"/>
          </p:cNvSpPr>
          <p:nvPr>
            <p:ph type="ctrTitle"/>
          </p:nvPr>
        </p:nvSpPr>
        <p:spPr>
          <a:xfrm>
            <a:off x="5270066" y="1122363"/>
            <a:ext cx="5397933" cy="2387600"/>
          </a:xfrm>
        </p:spPr>
        <p:txBody>
          <a:bodyPr>
            <a:normAutofit/>
          </a:bodyPr>
          <a:lstStyle/>
          <a:p>
            <a:r>
              <a:rPr lang="en-US" sz="4100"/>
              <a:t>The Financial Audit of black box algorithms: an ethical perspective</a:t>
            </a:r>
          </a:p>
        </p:txBody>
      </p:sp>
      <p:sp>
        <p:nvSpPr>
          <p:cNvPr id="3" name="Subtitle 2">
            <a:extLst>
              <a:ext uri="{FF2B5EF4-FFF2-40B4-BE49-F238E27FC236}">
                <a16:creationId xmlns:a16="http://schemas.microsoft.com/office/drawing/2014/main" id="{1841851F-203A-4F8E-AA75-478526ABA894}"/>
              </a:ext>
            </a:extLst>
          </p:cNvPr>
          <p:cNvSpPr>
            <a:spLocks noGrp="1"/>
          </p:cNvSpPr>
          <p:nvPr>
            <p:ph type="subTitle" idx="1"/>
          </p:nvPr>
        </p:nvSpPr>
        <p:spPr>
          <a:xfrm>
            <a:off x="5230896" y="3602038"/>
            <a:ext cx="5437103" cy="1655762"/>
          </a:xfrm>
        </p:spPr>
        <p:txBody>
          <a:bodyPr>
            <a:normAutofit/>
          </a:bodyPr>
          <a:lstStyle/>
          <a:p>
            <a:pPr>
              <a:lnSpc>
                <a:spcPct val="110000"/>
              </a:lnSpc>
            </a:pPr>
            <a:r>
              <a:rPr lang="en-US" sz="1900" b="1"/>
              <a:t>Deniz Appelbaum, Montclair State university</a:t>
            </a:r>
          </a:p>
          <a:p>
            <a:pPr>
              <a:lnSpc>
                <a:spcPct val="110000"/>
              </a:lnSpc>
            </a:pPr>
            <a:r>
              <a:rPr lang="en-US" sz="1900" b="1"/>
              <a:t>Hussein Issa, Rutgers university</a:t>
            </a:r>
          </a:p>
          <a:p>
            <a:pPr>
              <a:lnSpc>
                <a:spcPct val="110000"/>
              </a:lnSpc>
            </a:pPr>
            <a:r>
              <a:rPr lang="en-US" sz="1900" b="1"/>
              <a:t>Ron Strauss, Montclair state university</a:t>
            </a:r>
          </a:p>
          <a:p>
            <a:pPr>
              <a:lnSpc>
                <a:spcPct val="110000"/>
              </a:lnSpc>
            </a:pPr>
            <a:endParaRPr lang="en-US" sz="1900"/>
          </a:p>
        </p:txBody>
      </p:sp>
      <p:pic>
        <p:nvPicPr>
          <p:cNvPr id="5" name="Picture 4" descr="Lightbulb">
            <a:extLst>
              <a:ext uri="{FF2B5EF4-FFF2-40B4-BE49-F238E27FC236}">
                <a16:creationId xmlns:a16="http://schemas.microsoft.com/office/drawing/2014/main" id="{AC06F95D-BA5D-4DEE-93EF-3FE3173D13F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1465" r="513"/>
          <a:stretch/>
        </p:blipFill>
        <p:spPr>
          <a:xfrm>
            <a:off x="-5597" y="10"/>
            <a:ext cx="4635583" cy="6857990"/>
          </a:xfrm>
          <a:prstGeom prst="rect">
            <a:avLst/>
          </a:prstGeom>
        </p:spPr>
      </p:pic>
      <p:grpSp>
        <p:nvGrpSpPr>
          <p:cNvPr id="122" name="Group 121">
            <a:extLst>
              <a:ext uri="{FF2B5EF4-FFF2-40B4-BE49-F238E27FC236}">
                <a16:creationId xmlns:a16="http://schemas.microsoft.com/office/drawing/2014/main" id="{5C427DC4-D0C8-4AD1-971C-C179999E4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23" name="Rectangle 5">
              <a:extLst>
                <a:ext uri="{FF2B5EF4-FFF2-40B4-BE49-F238E27FC236}">
                  <a16:creationId xmlns:a16="http://schemas.microsoft.com/office/drawing/2014/main" id="{11827C78-913D-484C-8C41-03DA314252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24" name="Freeform 6">
              <a:extLst>
                <a:ext uri="{FF2B5EF4-FFF2-40B4-BE49-F238E27FC236}">
                  <a16:creationId xmlns:a16="http://schemas.microsoft.com/office/drawing/2014/main" id="{B6F8B17C-D826-4328-938A-3EA29923DD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5" name="Freeform 7">
              <a:extLst>
                <a:ext uri="{FF2B5EF4-FFF2-40B4-BE49-F238E27FC236}">
                  <a16:creationId xmlns:a16="http://schemas.microsoft.com/office/drawing/2014/main" id="{39D88DB7-6249-4F7B-BE6A-FCC6D49786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6" name="Rectangle 8">
              <a:extLst>
                <a:ext uri="{FF2B5EF4-FFF2-40B4-BE49-F238E27FC236}">
                  <a16:creationId xmlns:a16="http://schemas.microsoft.com/office/drawing/2014/main" id="{756D5198-7167-4B16-AB98-5B4E36925F4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27" name="Freeform 9">
              <a:extLst>
                <a:ext uri="{FF2B5EF4-FFF2-40B4-BE49-F238E27FC236}">
                  <a16:creationId xmlns:a16="http://schemas.microsoft.com/office/drawing/2014/main" id="{DA8DAFD5-0534-4B77-9BDA-835065CBA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8" name="Freeform 10">
              <a:extLst>
                <a:ext uri="{FF2B5EF4-FFF2-40B4-BE49-F238E27FC236}">
                  <a16:creationId xmlns:a16="http://schemas.microsoft.com/office/drawing/2014/main" id="{7CA8B15F-CF03-4D11-8AEC-82E80157B1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9" name="Freeform 11">
              <a:extLst>
                <a:ext uri="{FF2B5EF4-FFF2-40B4-BE49-F238E27FC236}">
                  <a16:creationId xmlns:a16="http://schemas.microsoft.com/office/drawing/2014/main" id="{459FF9F8-7A9B-4AA7-A132-383AF34859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0" name="Freeform 12">
              <a:extLst>
                <a:ext uri="{FF2B5EF4-FFF2-40B4-BE49-F238E27FC236}">
                  <a16:creationId xmlns:a16="http://schemas.microsoft.com/office/drawing/2014/main" id="{CBA02FB8-E42C-45DA-AAF7-3397620DAD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1" name="Freeform 13">
              <a:extLst>
                <a:ext uri="{FF2B5EF4-FFF2-40B4-BE49-F238E27FC236}">
                  <a16:creationId xmlns:a16="http://schemas.microsoft.com/office/drawing/2014/main" id="{9929394A-93E2-4CC7-BE87-C83F6A8E7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2" name="Freeform 14">
              <a:extLst>
                <a:ext uri="{FF2B5EF4-FFF2-40B4-BE49-F238E27FC236}">
                  <a16:creationId xmlns:a16="http://schemas.microsoft.com/office/drawing/2014/main" id="{0D9C5509-FF48-4A4B-93E5-54BB49A4A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3" name="Freeform 15">
              <a:extLst>
                <a:ext uri="{FF2B5EF4-FFF2-40B4-BE49-F238E27FC236}">
                  <a16:creationId xmlns:a16="http://schemas.microsoft.com/office/drawing/2014/main" id="{8D8D120B-EEA9-48FD-8996-23C6C46E1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4" name="Freeform 16">
              <a:extLst>
                <a:ext uri="{FF2B5EF4-FFF2-40B4-BE49-F238E27FC236}">
                  <a16:creationId xmlns:a16="http://schemas.microsoft.com/office/drawing/2014/main" id="{3C6F42D5-B202-46C6-8515-D98407842B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5" name="Freeform 17">
              <a:extLst>
                <a:ext uri="{FF2B5EF4-FFF2-40B4-BE49-F238E27FC236}">
                  <a16:creationId xmlns:a16="http://schemas.microsoft.com/office/drawing/2014/main" id="{63970DAE-ED0B-4C16-A738-7D472097C3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6" name="Freeform 18">
              <a:extLst>
                <a:ext uri="{FF2B5EF4-FFF2-40B4-BE49-F238E27FC236}">
                  <a16:creationId xmlns:a16="http://schemas.microsoft.com/office/drawing/2014/main" id="{3057B46C-1C3D-49B0-BFA0-F8C5242339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7" name="Freeform 19">
              <a:extLst>
                <a:ext uri="{FF2B5EF4-FFF2-40B4-BE49-F238E27FC236}">
                  <a16:creationId xmlns:a16="http://schemas.microsoft.com/office/drawing/2014/main" id="{48CF20C5-3838-4173-A8B8-B2F2C98F16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8" name="Freeform 20">
              <a:extLst>
                <a:ext uri="{FF2B5EF4-FFF2-40B4-BE49-F238E27FC236}">
                  <a16:creationId xmlns:a16="http://schemas.microsoft.com/office/drawing/2014/main" id="{ECE30E10-7578-4E62-ACBF-10C479060C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9" name="Freeform 21">
              <a:extLst>
                <a:ext uri="{FF2B5EF4-FFF2-40B4-BE49-F238E27FC236}">
                  <a16:creationId xmlns:a16="http://schemas.microsoft.com/office/drawing/2014/main" id="{944967BD-A875-4678-99F4-7F57BB00D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0" name="Freeform 22">
              <a:extLst>
                <a:ext uri="{FF2B5EF4-FFF2-40B4-BE49-F238E27FC236}">
                  <a16:creationId xmlns:a16="http://schemas.microsoft.com/office/drawing/2014/main" id="{39B8890D-782F-4441-99F8-24D555ADB9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1" name="Freeform 23">
              <a:extLst>
                <a:ext uri="{FF2B5EF4-FFF2-40B4-BE49-F238E27FC236}">
                  <a16:creationId xmlns:a16="http://schemas.microsoft.com/office/drawing/2014/main" id="{BD2843C9-86AC-4823-8D89-66B62F94E2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2" name="Freeform 24">
              <a:extLst>
                <a:ext uri="{FF2B5EF4-FFF2-40B4-BE49-F238E27FC236}">
                  <a16:creationId xmlns:a16="http://schemas.microsoft.com/office/drawing/2014/main" id="{1B519EA3-915E-4EAD-A40F-32168E8E1F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3" name="Freeform 25">
              <a:extLst>
                <a:ext uri="{FF2B5EF4-FFF2-40B4-BE49-F238E27FC236}">
                  <a16:creationId xmlns:a16="http://schemas.microsoft.com/office/drawing/2014/main" id="{7A321902-1E1D-4964-AF8F-D133DEA58C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4" name="Freeform 26">
              <a:extLst>
                <a:ext uri="{FF2B5EF4-FFF2-40B4-BE49-F238E27FC236}">
                  <a16:creationId xmlns:a16="http://schemas.microsoft.com/office/drawing/2014/main" id="{112E54C4-91A4-40EC-9182-578C6684F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5" name="Freeform 27">
              <a:extLst>
                <a:ext uri="{FF2B5EF4-FFF2-40B4-BE49-F238E27FC236}">
                  <a16:creationId xmlns:a16="http://schemas.microsoft.com/office/drawing/2014/main" id="{8FA627D4-711B-43E1-956F-E83777F1E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6" name="Freeform 28">
              <a:extLst>
                <a:ext uri="{FF2B5EF4-FFF2-40B4-BE49-F238E27FC236}">
                  <a16:creationId xmlns:a16="http://schemas.microsoft.com/office/drawing/2014/main" id="{A52861B4-1F11-4F96-B2C6-6CF1ABF3EA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7" name="Freeform 29">
              <a:extLst>
                <a:ext uri="{FF2B5EF4-FFF2-40B4-BE49-F238E27FC236}">
                  <a16:creationId xmlns:a16="http://schemas.microsoft.com/office/drawing/2014/main" id="{8B08E382-69A6-4F49-B9D0-30282ABF20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8" name="Freeform 30">
              <a:extLst>
                <a:ext uri="{FF2B5EF4-FFF2-40B4-BE49-F238E27FC236}">
                  <a16:creationId xmlns:a16="http://schemas.microsoft.com/office/drawing/2014/main" id="{C90814EC-520D-44F5-86DC-EC86DC654A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9" name="Freeform 31">
              <a:extLst>
                <a:ext uri="{FF2B5EF4-FFF2-40B4-BE49-F238E27FC236}">
                  <a16:creationId xmlns:a16="http://schemas.microsoft.com/office/drawing/2014/main" id="{F912B22F-31DB-46D6-8E4E-54EBED6B9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0" name="Freeform 32">
              <a:extLst>
                <a:ext uri="{FF2B5EF4-FFF2-40B4-BE49-F238E27FC236}">
                  <a16:creationId xmlns:a16="http://schemas.microsoft.com/office/drawing/2014/main" id="{051A22F2-66B3-4FF2-89BD-CD02C26814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1" name="Rectangle 33">
              <a:extLst>
                <a:ext uri="{FF2B5EF4-FFF2-40B4-BE49-F238E27FC236}">
                  <a16:creationId xmlns:a16="http://schemas.microsoft.com/office/drawing/2014/main" id="{4C2C276D-BE72-4024-971D-6777F9524CB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52" name="Freeform 34">
              <a:extLst>
                <a:ext uri="{FF2B5EF4-FFF2-40B4-BE49-F238E27FC236}">
                  <a16:creationId xmlns:a16="http://schemas.microsoft.com/office/drawing/2014/main" id="{6AFDDC6B-3AFC-48D7-95CF-5FBB511D84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3" name="Freeform 35">
              <a:extLst>
                <a:ext uri="{FF2B5EF4-FFF2-40B4-BE49-F238E27FC236}">
                  <a16:creationId xmlns:a16="http://schemas.microsoft.com/office/drawing/2014/main" id="{FFAA444D-5CF5-4864-A37F-A111C8FF8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4" name="Freeform 36">
              <a:extLst>
                <a:ext uri="{FF2B5EF4-FFF2-40B4-BE49-F238E27FC236}">
                  <a16:creationId xmlns:a16="http://schemas.microsoft.com/office/drawing/2014/main" id="{5FF79462-E4F2-48A6-A56D-0D60256382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5" name="Freeform 37">
              <a:extLst>
                <a:ext uri="{FF2B5EF4-FFF2-40B4-BE49-F238E27FC236}">
                  <a16:creationId xmlns:a16="http://schemas.microsoft.com/office/drawing/2014/main" id="{966D2CEE-D08F-46BC-B14C-93765B5B5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6" name="Freeform 38">
              <a:extLst>
                <a:ext uri="{FF2B5EF4-FFF2-40B4-BE49-F238E27FC236}">
                  <a16:creationId xmlns:a16="http://schemas.microsoft.com/office/drawing/2014/main" id="{599A4AD6-C27F-4336-9E88-8C647A23C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7" name="Freeform 39">
              <a:extLst>
                <a:ext uri="{FF2B5EF4-FFF2-40B4-BE49-F238E27FC236}">
                  <a16:creationId xmlns:a16="http://schemas.microsoft.com/office/drawing/2014/main" id="{44DF8341-5042-4DC0-BAEF-E3D91FF7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8" name="Freeform 40">
              <a:extLst>
                <a:ext uri="{FF2B5EF4-FFF2-40B4-BE49-F238E27FC236}">
                  <a16:creationId xmlns:a16="http://schemas.microsoft.com/office/drawing/2014/main" id="{71762CC7-CB05-40DA-A00C-4E2E248015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9" name="Freeform 41">
              <a:extLst>
                <a:ext uri="{FF2B5EF4-FFF2-40B4-BE49-F238E27FC236}">
                  <a16:creationId xmlns:a16="http://schemas.microsoft.com/office/drawing/2014/main" id="{4F9045FC-8914-48C8-A36C-AAA35E3F4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0" name="Freeform 42">
              <a:extLst>
                <a:ext uri="{FF2B5EF4-FFF2-40B4-BE49-F238E27FC236}">
                  <a16:creationId xmlns:a16="http://schemas.microsoft.com/office/drawing/2014/main" id="{2B8DF617-2AF1-45FE-A0B8-E36B9580A3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1" name="Freeform 43">
              <a:extLst>
                <a:ext uri="{FF2B5EF4-FFF2-40B4-BE49-F238E27FC236}">
                  <a16:creationId xmlns:a16="http://schemas.microsoft.com/office/drawing/2014/main" id="{492D7FF8-46B6-4679-9439-2057238D5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2" name="Freeform 44">
              <a:extLst>
                <a:ext uri="{FF2B5EF4-FFF2-40B4-BE49-F238E27FC236}">
                  <a16:creationId xmlns:a16="http://schemas.microsoft.com/office/drawing/2014/main" id="{33DDE513-207C-49C7-BF67-7526AAAA15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3" name="Rectangle 45">
              <a:extLst>
                <a:ext uri="{FF2B5EF4-FFF2-40B4-BE49-F238E27FC236}">
                  <a16:creationId xmlns:a16="http://schemas.microsoft.com/office/drawing/2014/main" id="{ABEE1802-DF83-4775-831C-512B9B0B153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64" name="Freeform 46">
              <a:extLst>
                <a:ext uri="{FF2B5EF4-FFF2-40B4-BE49-F238E27FC236}">
                  <a16:creationId xmlns:a16="http://schemas.microsoft.com/office/drawing/2014/main" id="{3882C4EF-F620-4972-8FB9-B856D2B63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5" name="Freeform 47">
              <a:extLst>
                <a:ext uri="{FF2B5EF4-FFF2-40B4-BE49-F238E27FC236}">
                  <a16:creationId xmlns:a16="http://schemas.microsoft.com/office/drawing/2014/main" id="{531F85E7-F63E-4D39-8088-8195AD2274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6" name="Freeform 48">
              <a:extLst>
                <a:ext uri="{FF2B5EF4-FFF2-40B4-BE49-F238E27FC236}">
                  <a16:creationId xmlns:a16="http://schemas.microsoft.com/office/drawing/2014/main" id="{9ADD32DD-B096-4677-80F8-B92AA01E6E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7" name="Freeform 49">
              <a:extLst>
                <a:ext uri="{FF2B5EF4-FFF2-40B4-BE49-F238E27FC236}">
                  <a16:creationId xmlns:a16="http://schemas.microsoft.com/office/drawing/2014/main" id="{9F1863D8-139F-4C40-BF00-40B6EA0F30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8" name="Freeform 50">
              <a:extLst>
                <a:ext uri="{FF2B5EF4-FFF2-40B4-BE49-F238E27FC236}">
                  <a16:creationId xmlns:a16="http://schemas.microsoft.com/office/drawing/2014/main" id="{41C88777-539F-4497-8ACD-DB5EB48C8C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9" name="Freeform 51">
              <a:extLst>
                <a:ext uri="{FF2B5EF4-FFF2-40B4-BE49-F238E27FC236}">
                  <a16:creationId xmlns:a16="http://schemas.microsoft.com/office/drawing/2014/main" id="{502CEC28-4F28-4576-B919-7262CCC10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0" name="Freeform 52">
              <a:extLst>
                <a:ext uri="{FF2B5EF4-FFF2-40B4-BE49-F238E27FC236}">
                  <a16:creationId xmlns:a16="http://schemas.microsoft.com/office/drawing/2014/main" id="{C9E5198A-7C53-4D62-BA3D-A3AC6FD0F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1" name="Freeform 53">
              <a:extLst>
                <a:ext uri="{FF2B5EF4-FFF2-40B4-BE49-F238E27FC236}">
                  <a16:creationId xmlns:a16="http://schemas.microsoft.com/office/drawing/2014/main" id="{E9A854AB-3F74-4287-87DC-AF5A568859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2" name="Freeform 54">
              <a:extLst>
                <a:ext uri="{FF2B5EF4-FFF2-40B4-BE49-F238E27FC236}">
                  <a16:creationId xmlns:a16="http://schemas.microsoft.com/office/drawing/2014/main" id="{4AB0057E-B3A6-4026-9957-95F85AEE5C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3" name="Freeform 55">
              <a:extLst>
                <a:ext uri="{FF2B5EF4-FFF2-40B4-BE49-F238E27FC236}">
                  <a16:creationId xmlns:a16="http://schemas.microsoft.com/office/drawing/2014/main" id="{3EE41E05-F297-4026-836E-28493C070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4" name="Freeform 56">
              <a:extLst>
                <a:ext uri="{FF2B5EF4-FFF2-40B4-BE49-F238E27FC236}">
                  <a16:creationId xmlns:a16="http://schemas.microsoft.com/office/drawing/2014/main" id="{C92C5E3B-704D-4F3E-8093-7CA684C41D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5" name="Freeform 57">
              <a:extLst>
                <a:ext uri="{FF2B5EF4-FFF2-40B4-BE49-F238E27FC236}">
                  <a16:creationId xmlns:a16="http://schemas.microsoft.com/office/drawing/2014/main" id="{825CD6F0-AF7C-4FF4-97CB-67456D1D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6" name="Freeform 58">
              <a:extLst>
                <a:ext uri="{FF2B5EF4-FFF2-40B4-BE49-F238E27FC236}">
                  <a16:creationId xmlns:a16="http://schemas.microsoft.com/office/drawing/2014/main" id="{C4DD64A4-C034-4789-BB5E-F569044A38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4" name="Footer Placeholder 3">
            <a:extLst>
              <a:ext uri="{FF2B5EF4-FFF2-40B4-BE49-F238E27FC236}">
                <a16:creationId xmlns:a16="http://schemas.microsoft.com/office/drawing/2014/main" id="{5C7D999F-476D-43CB-9F6F-9B2A63D91305}"/>
              </a:ext>
            </a:extLst>
          </p:cNvPr>
          <p:cNvSpPr>
            <a:spLocks noGrp="1"/>
          </p:cNvSpPr>
          <p:nvPr>
            <p:ph type="ftr" sz="quarter" idx="11"/>
          </p:nvPr>
        </p:nvSpPr>
        <p:spPr>
          <a:xfrm>
            <a:off x="5230896" y="5422900"/>
            <a:ext cx="4529371" cy="365125"/>
          </a:xfrm>
        </p:spPr>
        <p:txBody>
          <a:bodyPr>
            <a:normAutofit/>
          </a:bodyPr>
          <a:lstStyle/>
          <a:p>
            <a:pPr>
              <a:spcAft>
                <a:spcPts val="600"/>
              </a:spcAft>
            </a:pPr>
            <a:r>
              <a:rPr lang="en-US" dirty="0"/>
              <a:t>44th WCARS, Sevilla Spain - March 21 &amp; 22, 2019</a:t>
            </a:r>
            <a:endParaRPr lang="en-US"/>
          </a:p>
        </p:txBody>
      </p:sp>
      <p:grpSp>
        <p:nvGrpSpPr>
          <p:cNvPr id="178" name="Group 177">
            <a:extLst>
              <a:ext uri="{FF2B5EF4-FFF2-40B4-BE49-F238E27FC236}">
                <a16:creationId xmlns:a16="http://schemas.microsoft.com/office/drawing/2014/main" id="{B683E0DB-6F21-4C3E-8305-9450FD8D69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79" name="Freeform 32">
              <a:extLst>
                <a:ext uri="{FF2B5EF4-FFF2-40B4-BE49-F238E27FC236}">
                  <a16:creationId xmlns:a16="http://schemas.microsoft.com/office/drawing/2014/main" id="{F0A05D6A-7B96-4CC8-AE3F-7FD9D8AD9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0" name="Freeform 33">
              <a:extLst>
                <a:ext uri="{FF2B5EF4-FFF2-40B4-BE49-F238E27FC236}">
                  <a16:creationId xmlns:a16="http://schemas.microsoft.com/office/drawing/2014/main" id="{5D804E2E-555D-4400-AF17-C855839CB3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34">
              <a:extLst>
                <a:ext uri="{FF2B5EF4-FFF2-40B4-BE49-F238E27FC236}">
                  <a16:creationId xmlns:a16="http://schemas.microsoft.com/office/drawing/2014/main" id="{18D98775-8A76-44FB-B847-48847A7B51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Freeform 35">
              <a:extLst>
                <a:ext uri="{FF2B5EF4-FFF2-40B4-BE49-F238E27FC236}">
                  <a16:creationId xmlns:a16="http://schemas.microsoft.com/office/drawing/2014/main" id="{81718D4D-D78C-49F6-A8D0-9BFA8281AF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3" name="Freeform 36">
              <a:extLst>
                <a:ext uri="{FF2B5EF4-FFF2-40B4-BE49-F238E27FC236}">
                  <a16:creationId xmlns:a16="http://schemas.microsoft.com/office/drawing/2014/main" id="{77635061-C105-40C2-B344-85AFF34850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37">
              <a:extLst>
                <a:ext uri="{FF2B5EF4-FFF2-40B4-BE49-F238E27FC236}">
                  <a16:creationId xmlns:a16="http://schemas.microsoft.com/office/drawing/2014/main" id="{8AC7657B-8096-43B1-8064-66D26AD3E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38">
              <a:extLst>
                <a:ext uri="{FF2B5EF4-FFF2-40B4-BE49-F238E27FC236}">
                  <a16:creationId xmlns:a16="http://schemas.microsoft.com/office/drawing/2014/main" id="{53E7728E-84D6-4409-8B01-362F9C83C5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39">
              <a:extLst>
                <a:ext uri="{FF2B5EF4-FFF2-40B4-BE49-F238E27FC236}">
                  <a16:creationId xmlns:a16="http://schemas.microsoft.com/office/drawing/2014/main" id="{4AC472D4-CE53-4329-A993-58B6E842D7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40">
              <a:extLst>
                <a:ext uri="{FF2B5EF4-FFF2-40B4-BE49-F238E27FC236}">
                  <a16:creationId xmlns:a16="http://schemas.microsoft.com/office/drawing/2014/main" id="{26159CF8-0326-4216-A837-F6D30FE9668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Rectangle 41">
              <a:extLst>
                <a:ext uri="{FF2B5EF4-FFF2-40B4-BE49-F238E27FC236}">
                  <a16:creationId xmlns:a16="http://schemas.microsoft.com/office/drawing/2014/main" id="{9BC6B81B-A802-4A4A-A808-00EB7698527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Tree>
    <p:extLst>
      <p:ext uri="{BB962C8B-B14F-4D97-AF65-F5344CB8AC3E}">
        <p14:creationId xmlns:p14="http://schemas.microsoft.com/office/powerpoint/2010/main" val="2185875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90EB7086-616E-4D44-94BE-D0F763561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F115DB35-53D7-4EDC-A965-A43492961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wo people standing in front of a computer&#10;&#10;Description automatically generated">
            <a:extLst>
              <a:ext uri="{FF2B5EF4-FFF2-40B4-BE49-F238E27FC236}">
                <a16:creationId xmlns:a16="http://schemas.microsoft.com/office/drawing/2014/main" id="{20C8B420-75FA-4A01-A8AF-0541F11E16F9}"/>
              </a:ext>
            </a:extLst>
          </p:cNvPr>
          <p:cNvPicPr>
            <a:picLocks noGrp="1" noChangeAspect="1"/>
          </p:cNvPicPr>
          <p:nvPr>
            <p:ph idx="1"/>
          </p:nvPr>
        </p:nvPicPr>
        <p:blipFill>
          <a:blip r:embed="rId2"/>
          <a:stretch>
            <a:fillRect/>
          </a:stretch>
        </p:blipFill>
        <p:spPr>
          <a:xfrm>
            <a:off x="931166" y="1302634"/>
            <a:ext cx="6518800" cy="4546862"/>
          </a:xfrm>
          <a:prstGeom prst="rect">
            <a:avLst/>
          </a:prstGeom>
        </p:spPr>
      </p:pic>
      <p:sp>
        <p:nvSpPr>
          <p:cNvPr id="20" name="Rectangle 19">
            <a:extLst>
              <a:ext uri="{FF2B5EF4-FFF2-40B4-BE49-F238E27FC236}">
                <a16:creationId xmlns:a16="http://schemas.microsoft.com/office/drawing/2014/main" id="{4B610F9C-62FE-46FC-8607-C35030B63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574A8CC-CFBE-4F30-A857-0959AEF1CAEA}"/>
              </a:ext>
            </a:extLst>
          </p:cNvPr>
          <p:cNvSpPr>
            <a:spLocks noGrp="1"/>
          </p:cNvSpPr>
          <p:nvPr>
            <p:ph type="title"/>
          </p:nvPr>
        </p:nvSpPr>
        <p:spPr>
          <a:xfrm>
            <a:off x="8296275" y="1419225"/>
            <a:ext cx="3081576" cy="2085869"/>
          </a:xfrm>
        </p:spPr>
        <p:txBody>
          <a:bodyPr vert="horz" lIns="91440" tIns="45720" rIns="91440" bIns="45720" rtlCol="0" anchor="b">
            <a:normAutofit fontScale="90000"/>
          </a:bodyPr>
          <a:lstStyle/>
          <a:p>
            <a:pPr>
              <a:lnSpc>
                <a:spcPct val="90000"/>
              </a:lnSpc>
            </a:pPr>
            <a:r>
              <a:rPr lang="en-US" dirty="0">
                <a:solidFill>
                  <a:srgbClr val="FFFFFF"/>
                </a:solidFill>
              </a:rPr>
              <a:t>Stanford university AI facial recognition study</a:t>
            </a:r>
          </a:p>
        </p:txBody>
      </p:sp>
      <p:pic>
        <p:nvPicPr>
          <p:cNvPr id="11" name="Content Placeholder 4" descr="A group of people posing for a photo&#10;&#10;Description automatically generated">
            <a:extLst>
              <a:ext uri="{FF2B5EF4-FFF2-40B4-BE49-F238E27FC236}">
                <a16:creationId xmlns:a16="http://schemas.microsoft.com/office/drawing/2014/main" id="{AF72A4BF-B38C-44DA-99FF-E7C8EE32AC33}"/>
              </a:ext>
            </a:extLst>
          </p:cNvPr>
          <p:cNvPicPr>
            <a:picLocks noChangeAspect="1"/>
          </p:cNvPicPr>
          <p:nvPr/>
        </p:nvPicPr>
        <p:blipFill>
          <a:blip r:embed="rId3"/>
          <a:stretch>
            <a:fillRect/>
          </a:stretch>
        </p:blipFill>
        <p:spPr>
          <a:xfrm>
            <a:off x="663475" y="704461"/>
            <a:ext cx="6786491" cy="5449078"/>
          </a:xfrm>
          <a:prstGeom prst="rect">
            <a:avLst/>
          </a:prstGeom>
        </p:spPr>
      </p:pic>
      <p:sp>
        <p:nvSpPr>
          <p:cNvPr id="3" name="Footer Placeholder 2">
            <a:extLst>
              <a:ext uri="{FF2B5EF4-FFF2-40B4-BE49-F238E27FC236}">
                <a16:creationId xmlns:a16="http://schemas.microsoft.com/office/drawing/2014/main" id="{2DB82AA8-D67C-4209-8095-D20E3EF2EE5A}"/>
              </a:ext>
            </a:extLst>
          </p:cNvPr>
          <p:cNvSpPr>
            <a:spLocks noGrp="1"/>
          </p:cNvSpPr>
          <p:nvPr>
            <p:ph type="ftr" sz="quarter" idx="11"/>
          </p:nvPr>
        </p:nvSpPr>
        <p:spPr>
          <a:xfrm>
            <a:off x="1210657" y="6390565"/>
            <a:ext cx="6239309" cy="365125"/>
          </a:xfrm>
        </p:spPr>
        <p:txBody>
          <a:bodyPr/>
          <a:lstStyle/>
          <a:p>
            <a:r>
              <a:rPr lang="en-US" dirty="0"/>
              <a:t>44th WCARS, Sevilla Spain - March 21 &amp; 22, 2019</a:t>
            </a:r>
          </a:p>
        </p:txBody>
      </p:sp>
    </p:spTree>
    <p:extLst>
      <p:ext uri="{BB962C8B-B14F-4D97-AF65-F5344CB8AC3E}">
        <p14:creationId xmlns:p14="http://schemas.microsoft.com/office/powerpoint/2010/main" val="409941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05B9D-6058-49E3-94BB-206291A497C2}"/>
              </a:ext>
            </a:extLst>
          </p:cNvPr>
          <p:cNvSpPr>
            <a:spLocks noGrp="1"/>
          </p:cNvSpPr>
          <p:nvPr>
            <p:ph type="title"/>
          </p:nvPr>
        </p:nvSpPr>
        <p:spPr>
          <a:xfrm>
            <a:off x="1143001" y="105508"/>
            <a:ext cx="9905998" cy="1478570"/>
          </a:xfrm>
        </p:spPr>
        <p:txBody>
          <a:bodyPr>
            <a:normAutofit/>
          </a:bodyPr>
          <a:lstStyle/>
          <a:p>
            <a:r>
              <a:rPr lang="en-US" sz="3200" dirty="0"/>
              <a:t>Explainable AI from David Gunning/DARPA (Defense Advanced Research Projects Agency 2017)</a:t>
            </a:r>
          </a:p>
        </p:txBody>
      </p:sp>
      <p:pic>
        <p:nvPicPr>
          <p:cNvPr id="5" name="Content Placeholder 4">
            <a:extLst>
              <a:ext uri="{FF2B5EF4-FFF2-40B4-BE49-F238E27FC236}">
                <a16:creationId xmlns:a16="http://schemas.microsoft.com/office/drawing/2014/main" id="{2FDF2127-B9F4-4833-838A-25A50F7B4049}"/>
              </a:ext>
            </a:extLst>
          </p:cNvPr>
          <p:cNvPicPr>
            <a:picLocks noGrp="1" noChangeAspect="1"/>
          </p:cNvPicPr>
          <p:nvPr>
            <p:ph idx="1"/>
          </p:nvPr>
        </p:nvPicPr>
        <p:blipFill>
          <a:blip r:embed="rId2"/>
          <a:stretch>
            <a:fillRect/>
          </a:stretch>
        </p:blipFill>
        <p:spPr>
          <a:xfrm>
            <a:off x="1683025" y="1752716"/>
            <a:ext cx="8825949" cy="4529992"/>
          </a:xfrm>
        </p:spPr>
      </p:pic>
      <p:sp>
        <p:nvSpPr>
          <p:cNvPr id="3" name="Footer Placeholder 2">
            <a:extLst>
              <a:ext uri="{FF2B5EF4-FFF2-40B4-BE49-F238E27FC236}">
                <a16:creationId xmlns:a16="http://schemas.microsoft.com/office/drawing/2014/main" id="{63EAC18A-A79F-4821-ABA3-45A9E4D6330F}"/>
              </a:ext>
            </a:extLst>
          </p:cNvPr>
          <p:cNvSpPr>
            <a:spLocks noGrp="1"/>
          </p:cNvSpPr>
          <p:nvPr>
            <p:ph type="ftr" sz="quarter" idx="11"/>
          </p:nvPr>
        </p:nvSpPr>
        <p:spPr>
          <a:xfrm>
            <a:off x="1602806" y="6387367"/>
            <a:ext cx="6239309" cy="365125"/>
          </a:xfrm>
        </p:spPr>
        <p:txBody>
          <a:bodyPr/>
          <a:lstStyle/>
          <a:p>
            <a:r>
              <a:rPr lang="en-US" dirty="0"/>
              <a:t>44th WCARS, Sevilla Spain - March 21 &amp; 22, 2019</a:t>
            </a:r>
          </a:p>
        </p:txBody>
      </p:sp>
    </p:spTree>
    <p:extLst>
      <p:ext uri="{BB962C8B-B14F-4D97-AF65-F5344CB8AC3E}">
        <p14:creationId xmlns:p14="http://schemas.microsoft.com/office/powerpoint/2010/main" val="3686764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high confidence">
            <a:extLst>
              <a:ext uri="{FF2B5EF4-FFF2-40B4-BE49-F238E27FC236}">
                <a16:creationId xmlns:a16="http://schemas.microsoft.com/office/drawing/2014/main" id="{15573EE1-E2C3-4D91-A8AF-B58D8D936676}"/>
              </a:ext>
            </a:extLst>
          </p:cNvPr>
          <p:cNvPicPr>
            <a:picLocks noChangeAspect="1"/>
          </p:cNvPicPr>
          <p:nvPr/>
        </p:nvPicPr>
        <p:blipFill>
          <a:blip r:embed="rId2"/>
          <a:stretch>
            <a:fillRect/>
          </a:stretch>
        </p:blipFill>
        <p:spPr>
          <a:xfrm>
            <a:off x="399875" y="256735"/>
            <a:ext cx="11392249" cy="6344529"/>
          </a:xfrm>
          <a:prstGeom prst="rect">
            <a:avLst/>
          </a:prstGeom>
        </p:spPr>
      </p:pic>
      <p:sp>
        <p:nvSpPr>
          <p:cNvPr id="2" name="Footer Placeholder 1">
            <a:extLst>
              <a:ext uri="{FF2B5EF4-FFF2-40B4-BE49-F238E27FC236}">
                <a16:creationId xmlns:a16="http://schemas.microsoft.com/office/drawing/2014/main" id="{4AB5765B-E8C3-4A35-BD7B-FF1D907473F4}"/>
              </a:ext>
            </a:extLst>
          </p:cNvPr>
          <p:cNvSpPr>
            <a:spLocks noGrp="1"/>
          </p:cNvSpPr>
          <p:nvPr>
            <p:ph type="ftr" sz="quarter" idx="11"/>
          </p:nvPr>
        </p:nvSpPr>
        <p:spPr>
          <a:xfrm>
            <a:off x="1141410" y="6543187"/>
            <a:ext cx="6239309" cy="365125"/>
          </a:xfrm>
        </p:spPr>
        <p:txBody>
          <a:bodyPr/>
          <a:lstStyle/>
          <a:p>
            <a:r>
              <a:rPr lang="en-US"/>
              <a:t>44th WCARS, Sevilla Spain - March 21 &amp; 22, 2019</a:t>
            </a:r>
            <a:endParaRPr lang="en-US" dirty="0"/>
          </a:p>
        </p:txBody>
      </p:sp>
    </p:spTree>
    <p:extLst>
      <p:ext uri="{BB962C8B-B14F-4D97-AF65-F5344CB8AC3E}">
        <p14:creationId xmlns:p14="http://schemas.microsoft.com/office/powerpoint/2010/main" val="537137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high confidence">
            <a:extLst>
              <a:ext uri="{FF2B5EF4-FFF2-40B4-BE49-F238E27FC236}">
                <a16:creationId xmlns:a16="http://schemas.microsoft.com/office/drawing/2014/main" id="{01421DC2-6E26-40E2-B6BB-690763139D11}"/>
              </a:ext>
            </a:extLst>
          </p:cNvPr>
          <p:cNvPicPr>
            <a:picLocks noChangeAspect="1"/>
          </p:cNvPicPr>
          <p:nvPr/>
        </p:nvPicPr>
        <p:blipFill>
          <a:blip r:embed="rId2"/>
          <a:stretch>
            <a:fillRect/>
          </a:stretch>
        </p:blipFill>
        <p:spPr>
          <a:xfrm>
            <a:off x="253218" y="239151"/>
            <a:ext cx="11648050" cy="6386732"/>
          </a:xfrm>
          <a:prstGeom prst="rect">
            <a:avLst/>
          </a:prstGeom>
        </p:spPr>
      </p:pic>
      <p:sp>
        <p:nvSpPr>
          <p:cNvPr id="4" name="Oval 3">
            <a:extLst>
              <a:ext uri="{FF2B5EF4-FFF2-40B4-BE49-F238E27FC236}">
                <a16:creationId xmlns:a16="http://schemas.microsoft.com/office/drawing/2014/main" id="{24AAB213-2740-484A-9E09-7606F84047DA}"/>
              </a:ext>
            </a:extLst>
          </p:cNvPr>
          <p:cNvSpPr/>
          <p:nvPr/>
        </p:nvSpPr>
        <p:spPr>
          <a:xfrm>
            <a:off x="6096000" y="464234"/>
            <a:ext cx="5805268" cy="6077243"/>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B96D3229-A8AE-4D6B-AC42-277B160BB457}"/>
              </a:ext>
            </a:extLst>
          </p:cNvPr>
          <p:cNvSpPr>
            <a:spLocks noGrp="1"/>
          </p:cNvSpPr>
          <p:nvPr>
            <p:ph type="ftr" sz="quarter" idx="11"/>
          </p:nvPr>
        </p:nvSpPr>
        <p:spPr/>
        <p:txBody>
          <a:bodyPr/>
          <a:lstStyle/>
          <a:p>
            <a:r>
              <a:rPr lang="en-US"/>
              <a:t>44th WCARS, Sevilla Spain - March 21 &amp; 22, 2019</a:t>
            </a:r>
            <a:endParaRPr lang="en-US" dirty="0"/>
          </a:p>
        </p:txBody>
      </p:sp>
    </p:spTree>
    <p:extLst>
      <p:ext uri="{BB962C8B-B14F-4D97-AF65-F5344CB8AC3E}">
        <p14:creationId xmlns:p14="http://schemas.microsoft.com/office/powerpoint/2010/main" val="155797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BFA4A-4D4C-402D-8681-45630EE0A983}"/>
              </a:ext>
            </a:extLst>
          </p:cNvPr>
          <p:cNvSpPr>
            <a:spLocks noGrp="1"/>
          </p:cNvSpPr>
          <p:nvPr>
            <p:ph type="title"/>
          </p:nvPr>
        </p:nvSpPr>
        <p:spPr>
          <a:xfrm>
            <a:off x="1990289" y="8389"/>
            <a:ext cx="9905998" cy="1478570"/>
          </a:xfrm>
        </p:spPr>
        <p:txBody>
          <a:bodyPr/>
          <a:lstStyle/>
          <a:p>
            <a:r>
              <a:rPr lang="en-US" dirty="0"/>
              <a:t>Why this is important:  </a:t>
            </a:r>
            <a:r>
              <a:rPr lang="en-US" dirty="0">
                <a:hlinkClick r:id="rId2"/>
              </a:rPr>
              <a:t>https://www.faception.com/</a:t>
            </a:r>
            <a:endParaRPr lang="en-US" dirty="0"/>
          </a:p>
        </p:txBody>
      </p:sp>
      <p:pic>
        <p:nvPicPr>
          <p:cNvPr id="5" name="Content Placeholder 4">
            <a:extLst>
              <a:ext uri="{FF2B5EF4-FFF2-40B4-BE49-F238E27FC236}">
                <a16:creationId xmlns:a16="http://schemas.microsoft.com/office/drawing/2014/main" id="{CF6CE424-D6A5-44CB-BBB0-76139FCC9C89}"/>
              </a:ext>
            </a:extLst>
          </p:cNvPr>
          <p:cNvPicPr>
            <a:picLocks noGrp="1" noChangeAspect="1"/>
          </p:cNvPicPr>
          <p:nvPr>
            <p:ph idx="1"/>
          </p:nvPr>
        </p:nvPicPr>
        <p:blipFill>
          <a:blip r:embed="rId3"/>
          <a:stretch>
            <a:fillRect/>
          </a:stretch>
        </p:blipFill>
        <p:spPr>
          <a:xfrm>
            <a:off x="2768367" y="1478570"/>
            <a:ext cx="7139032" cy="5038531"/>
          </a:xfrm>
        </p:spPr>
      </p:pic>
      <p:pic>
        <p:nvPicPr>
          <p:cNvPr id="4" name="Picture 3" descr="A screen shot of a smart phone&#10;&#10;Description automatically generated">
            <a:extLst>
              <a:ext uri="{FF2B5EF4-FFF2-40B4-BE49-F238E27FC236}">
                <a16:creationId xmlns:a16="http://schemas.microsoft.com/office/drawing/2014/main" id="{20033F9E-365E-474C-80E6-CDB41559D0B2}"/>
              </a:ext>
            </a:extLst>
          </p:cNvPr>
          <p:cNvPicPr>
            <a:picLocks noChangeAspect="1"/>
          </p:cNvPicPr>
          <p:nvPr/>
        </p:nvPicPr>
        <p:blipFill>
          <a:blip r:embed="rId4"/>
          <a:stretch>
            <a:fillRect/>
          </a:stretch>
        </p:blipFill>
        <p:spPr>
          <a:xfrm>
            <a:off x="1270914" y="480601"/>
            <a:ext cx="9650172" cy="5896798"/>
          </a:xfrm>
          <a:prstGeom prst="rect">
            <a:avLst/>
          </a:prstGeom>
        </p:spPr>
      </p:pic>
      <p:sp>
        <p:nvSpPr>
          <p:cNvPr id="3" name="Footer Placeholder 2">
            <a:extLst>
              <a:ext uri="{FF2B5EF4-FFF2-40B4-BE49-F238E27FC236}">
                <a16:creationId xmlns:a16="http://schemas.microsoft.com/office/drawing/2014/main" id="{7867EDDE-798A-43F2-9002-06981852C48D}"/>
              </a:ext>
            </a:extLst>
          </p:cNvPr>
          <p:cNvSpPr>
            <a:spLocks noGrp="1"/>
          </p:cNvSpPr>
          <p:nvPr>
            <p:ph type="ftr" sz="quarter" idx="11"/>
          </p:nvPr>
        </p:nvSpPr>
        <p:spPr>
          <a:xfrm>
            <a:off x="1166578" y="6517101"/>
            <a:ext cx="6239309" cy="365125"/>
          </a:xfrm>
        </p:spPr>
        <p:txBody>
          <a:bodyPr/>
          <a:lstStyle/>
          <a:p>
            <a:r>
              <a:rPr lang="en-US"/>
              <a:t>44th WCARS, Sevilla Spain - March 21 &amp; 22, 2019</a:t>
            </a:r>
            <a:endParaRPr lang="en-US" dirty="0"/>
          </a:p>
        </p:txBody>
      </p:sp>
    </p:spTree>
    <p:extLst>
      <p:ext uri="{BB962C8B-B14F-4D97-AF65-F5344CB8AC3E}">
        <p14:creationId xmlns:p14="http://schemas.microsoft.com/office/powerpoint/2010/main" val="75031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8DCBE-2211-4A14-875A-0EA8AE202564}"/>
              </a:ext>
            </a:extLst>
          </p:cNvPr>
          <p:cNvSpPr>
            <a:spLocks noGrp="1"/>
          </p:cNvSpPr>
          <p:nvPr>
            <p:ph type="title"/>
          </p:nvPr>
        </p:nvSpPr>
        <p:spPr/>
        <p:txBody>
          <a:bodyPr/>
          <a:lstStyle/>
          <a:p>
            <a:r>
              <a:rPr lang="en-US" dirty="0"/>
              <a:t>A reasonably assured audit of AI from an ethical perspective – 10,000 ft view</a:t>
            </a:r>
          </a:p>
        </p:txBody>
      </p:sp>
      <p:graphicFrame>
        <p:nvGraphicFramePr>
          <p:cNvPr id="4" name="Content Placeholder 3">
            <a:extLst>
              <a:ext uri="{FF2B5EF4-FFF2-40B4-BE49-F238E27FC236}">
                <a16:creationId xmlns:a16="http://schemas.microsoft.com/office/drawing/2014/main" id="{B68A322E-20AB-4BD9-A853-33D915670AAB}"/>
              </a:ext>
            </a:extLst>
          </p:cNvPr>
          <p:cNvGraphicFramePr>
            <a:graphicFrameLocks noGrp="1"/>
          </p:cNvGraphicFramePr>
          <p:nvPr>
            <p:ph idx="1"/>
            <p:extLst>
              <p:ext uri="{D42A27DB-BD31-4B8C-83A1-F6EECF244321}">
                <p14:modId xmlns:p14="http://schemas.microsoft.com/office/powerpoint/2010/main" val="1244084164"/>
              </p:ext>
            </p:extLst>
          </p:nvPr>
        </p:nvGraphicFramePr>
        <p:xfrm>
          <a:off x="1141411" y="1658144"/>
          <a:ext cx="9906000" cy="3541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711CB37E-8C8A-4BBB-882F-00D70C9593CC}"/>
              </a:ext>
            </a:extLst>
          </p:cNvPr>
          <p:cNvSpPr txBox="1"/>
          <p:nvPr/>
        </p:nvSpPr>
        <p:spPr>
          <a:xfrm>
            <a:off x="1642188" y="5047861"/>
            <a:ext cx="8798767" cy="1015663"/>
          </a:xfrm>
          <a:prstGeom prst="rect">
            <a:avLst/>
          </a:prstGeom>
          <a:noFill/>
        </p:spPr>
        <p:txBody>
          <a:bodyPr wrap="square" rtlCol="0">
            <a:spAutoFit/>
          </a:bodyPr>
          <a:lstStyle/>
          <a:p>
            <a:r>
              <a:rPr lang="en-US" sz="2800" dirty="0"/>
              <a:t>This process holds for all types of AI – even Black Box AI!</a:t>
            </a:r>
          </a:p>
          <a:p>
            <a:r>
              <a:rPr lang="en-US" sz="3200" dirty="0"/>
              <a:t>A Black Box AI must be evaluated!</a:t>
            </a:r>
          </a:p>
        </p:txBody>
      </p:sp>
      <p:sp>
        <p:nvSpPr>
          <p:cNvPr id="3" name="Footer Placeholder 2">
            <a:extLst>
              <a:ext uri="{FF2B5EF4-FFF2-40B4-BE49-F238E27FC236}">
                <a16:creationId xmlns:a16="http://schemas.microsoft.com/office/drawing/2014/main" id="{CBEB8A64-B79E-4542-8AC7-394EE440D044}"/>
              </a:ext>
            </a:extLst>
          </p:cNvPr>
          <p:cNvSpPr>
            <a:spLocks noGrp="1"/>
          </p:cNvSpPr>
          <p:nvPr>
            <p:ph type="ftr" sz="quarter" idx="11"/>
          </p:nvPr>
        </p:nvSpPr>
        <p:spPr>
          <a:xfrm>
            <a:off x="1216912" y="6492875"/>
            <a:ext cx="6239309" cy="365125"/>
          </a:xfrm>
        </p:spPr>
        <p:txBody>
          <a:bodyPr/>
          <a:lstStyle/>
          <a:p>
            <a:r>
              <a:rPr lang="en-US" dirty="0"/>
              <a:t>44th WCARS, Sevilla Spain - March 21 &amp; 22, 2019</a:t>
            </a:r>
          </a:p>
        </p:txBody>
      </p:sp>
    </p:spTree>
    <p:extLst>
      <p:ext uri="{BB962C8B-B14F-4D97-AF65-F5344CB8AC3E}">
        <p14:creationId xmlns:p14="http://schemas.microsoft.com/office/powerpoint/2010/main" val="402835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extLst/>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FE07634-A83A-4681-9C1D-BC0775F9D2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1" name="Rectangle 10">
              <a:extLst>
                <a:ext uri="{FF2B5EF4-FFF2-40B4-BE49-F238E27FC236}">
                  <a16:creationId xmlns:a16="http://schemas.microsoft.com/office/drawing/2014/main" id="{BF62976A-266E-4650-88F2-C16130F3D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88D9B99B-59C2-481A-A948-F87920A7FE5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le 1">
            <a:extLst>
              <a:ext uri="{FF2B5EF4-FFF2-40B4-BE49-F238E27FC236}">
                <a16:creationId xmlns:a16="http://schemas.microsoft.com/office/drawing/2014/main" id="{4AAA77C2-03BD-4B12-B074-D32EA4674CDD}"/>
              </a:ext>
            </a:extLst>
          </p:cNvPr>
          <p:cNvSpPr>
            <a:spLocks noGrp="1"/>
          </p:cNvSpPr>
          <p:nvPr>
            <p:ph type="title"/>
          </p:nvPr>
        </p:nvSpPr>
        <p:spPr>
          <a:xfrm>
            <a:off x="7962519" y="618518"/>
            <a:ext cx="3084891" cy="1478570"/>
          </a:xfrm>
        </p:spPr>
        <p:txBody>
          <a:bodyPr>
            <a:normAutofit fontScale="90000"/>
          </a:bodyPr>
          <a:lstStyle/>
          <a:p>
            <a:r>
              <a:rPr lang="en-US" sz="2700" b="1" dirty="0"/>
              <a:t>Phase One – AI Identification and its Ethical Implications</a:t>
            </a:r>
            <a:br>
              <a:rPr lang="en-US" sz="2200" b="1" dirty="0"/>
            </a:br>
            <a:endParaRPr lang="en-US" sz="2200" dirty="0"/>
          </a:p>
        </p:txBody>
      </p:sp>
      <p:pic>
        <p:nvPicPr>
          <p:cNvPr id="5" name="Picture 4" descr="A picture containing road, outdoor&#10;&#10;Description automatically generated">
            <a:extLst>
              <a:ext uri="{FF2B5EF4-FFF2-40B4-BE49-F238E27FC236}">
                <a16:creationId xmlns:a16="http://schemas.microsoft.com/office/drawing/2014/main" id="{6BC3546C-5891-4598-B6C3-BDFB78661E4B}"/>
              </a:ext>
            </a:extLst>
          </p:cNvPr>
          <p:cNvPicPr>
            <a:picLocks noChangeAspect="1"/>
          </p:cNvPicPr>
          <p:nvPr/>
        </p:nvPicPr>
        <p:blipFill rotWithShape="1">
          <a:blip r:embed="rId4"/>
          <a:srcRect l="35572" r="1331" b="1"/>
          <a:stretch/>
        </p:blipFill>
        <p:spPr>
          <a:xfrm>
            <a:off x="-5597" y="10"/>
            <a:ext cx="7558541" cy="6857990"/>
          </a:xfrm>
          <a:prstGeom prst="rect">
            <a:avLst/>
          </a:prstGeom>
        </p:spPr>
      </p:pic>
      <p:grpSp>
        <p:nvGrpSpPr>
          <p:cNvPr id="14" name="Group 13">
            <a:extLst>
              <a:ext uri="{FF2B5EF4-FFF2-40B4-BE49-F238E27FC236}">
                <a16:creationId xmlns:a16="http://schemas.microsoft.com/office/drawing/2014/main" id="{A2E1FE48-FA7B-4262-B922-041542931D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5" name="Rectangle 14">
              <a:extLst>
                <a:ext uri="{FF2B5EF4-FFF2-40B4-BE49-F238E27FC236}">
                  <a16:creationId xmlns:a16="http://schemas.microsoft.com/office/drawing/2014/main" id="{F2E644B1-8F72-4AC4-89F1-EB3A027341E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6" name="Freeform 6">
              <a:extLst>
                <a:ext uri="{FF2B5EF4-FFF2-40B4-BE49-F238E27FC236}">
                  <a16:creationId xmlns:a16="http://schemas.microsoft.com/office/drawing/2014/main" id="{1781B8E8-8A26-4FFB-BE0C-7C0C644F7C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Freeform 7">
              <a:extLst>
                <a:ext uri="{FF2B5EF4-FFF2-40B4-BE49-F238E27FC236}">
                  <a16:creationId xmlns:a16="http://schemas.microsoft.com/office/drawing/2014/main" id="{4109D997-E9DF-4429-A643-3E691E2B70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Rectangle 17">
              <a:extLst>
                <a:ext uri="{FF2B5EF4-FFF2-40B4-BE49-F238E27FC236}">
                  <a16:creationId xmlns:a16="http://schemas.microsoft.com/office/drawing/2014/main" id="{B392695A-F131-4C51-B689-3F4D5B1A2F1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9" name="Freeform 9">
              <a:extLst>
                <a:ext uri="{FF2B5EF4-FFF2-40B4-BE49-F238E27FC236}">
                  <a16:creationId xmlns:a16="http://schemas.microsoft.com/office/drawing/2014/main" id="{8218EC3E-07D0-417A-B0A8-057F825EF7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0">
              <a:extLst>
                <a:ext uri="{FF2B5EF4-FFF2-40B4-BE49-F238E27FC236}">
                  <a16:creationId xmlns:a16="http://schemas.microsoft.com/office/drawing/2014/main" id="{B036399E-7675-47B6-A645-242946879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1">
              <a:extLst>
                <a:ext uri="{FF2B5EF4-FFF2-40B4-BE49-F238E27FC236}">
                  <a16:creationId xmlns:a16="http://schemas.microsoft.com/office/drawing/2014/main" id="{C44A0438-B8A4-43B3-B17C-B919FCD92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2">
              <a:extLst>
                <a:ext uri="{FF2B5EF4-FFF2-40B4-BE49-F238E27FC236}">
                  <a16:creationId xmlns:a16="http://schemas.microsoft.com/office/drawing/2014/main" id="{ABC7257F-6F64-4B81-BDA7-7C232BCBA2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3">
              <a:extLst>
                <a:ext uri="{FF2B5EF4-FFF2-40B4-BE49-F238E27FC236}">
                  <a16:creationId xmlns:a16="http://schemas.microsoft.com/office/drawing/2014/main" id="{72DD7E92-F033-480C-A220-63CE422C3A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4">
              <a:extLst>
                <a:ext uri="{FF2B5EF4-FFF2-40B4-BE49-F238E27FC236}">
                  <a16:creationId xmlns:a16="http://schemas.microsoft.com/office/drawing/2014/main" id="{444A9AC9-463E-45E7-A818-13F664F7C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5">
              <a:extLst>
                <a:ext uri="{FF2B5EF4-FFF2-40B4-BE49-F238E27FC236}">
                  <a16:creationId xmlns:a16="http://schemas.microsoft.com/office/drawing/2014/main" id="{6CCE9BBE-5DE3-4991-80CA-DFEB928673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6">
              <a:extLst>
                <a:ext uri="{FF2B5EF4-FFF2-40B4-BE49-F238E27FC236}">
                  <a16:creationId xmlns:a16="http://schemas.microsoft.com/office/drawing/2014/main" id="{3180F6DF-A13F-491C-BF97-B206E3E7B9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7">
              <a:extLst>
                <a:ext uri="{FF2B5EF4-FFF2-40B4-BE49-F238E27FC236}">
                  <a16:creationId xmlns:a16="http://schemas.microsoft.com/office/drawing/2014/main" id="{CAD0E44C-73C8-42BB-ADA8-2BA6B3082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18">
              <a:extLst>
                <a:ext uri="{FF2B5EF4-FFF2-40B4-BE49-F238E27FC236}">
                  <a16:creationId xmlns:a16="http://schemas.microsoft.com/office/drawing/2014/main" id="{436EC43E-A70D-4E5C-B275-35CA8E93C1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19">
              <a:extLst>
                <a:ext uri="{FF2B5EF4-FFF2-40B4-BE49-F238E27FC236}">
                  <a16:creationId xmlns:a16="http://schemas.microsoft.com/office/drawing/2014/main" id="{ADE7E5B6-2E2A-4F56-9E90-F8613E6D1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0">
              <a:extLst>
                <a:ext uri="{FF2B5EF4-FFF2-40B4-BE49-F238E27FC236}">
                  <a16:creationId xmlns:a16="http://schemas.microsoft.com/office/drawing/2014/main" id="{86B9E49B-AE8D-47E0-BACC-A6D0AC3AB2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1">
              <a:extLst>
                <a:ext uri="{FF2B5EF4-FFF2-40B4-BE49-F238E27FC236}">
                  <a16:creationId xmlns:a16="http://schemas.microsoft.com/office/drawing/2014/main" id="{2EB961AF-CD61-41BA-B0B2-0741A5ED64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2">
              <a:extLst>
                <a:ext uri="{FF2B5EF4-FFF2-40B4-BE49-F238E27FC236}">
                  <a16:creationId xmlns:a16="http://schemas.microsoft.com/office/drawing/2014/main" id="{DC42BDA1-810A-4135-B3B1-B3161D372A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3">
              <a:extLst>
                <a:ext uri="{FF2B5EF4-FFF2-40B4-BE49-F238E27FC236}">
                  <a16:creationId xmlns:a16="http://schemas.microsoft.com/office/drawing/2014/main" id="{FA51FCA8-FCF4-4116-8CB2-5C539E37F4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4">
              <a:extLst>
                <a:ext uri="{FF2B5EF4-FFF2-40B4-BE49-F238E27FC236}">
                  <a16:creationId xmlns:a16="http://schemas.microsoft.com/office/drawing/2014/main" id="{F2850A10-CDBC-462A-8CB7-02587468344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5">
              <a:extLst>
                <a:ext uri="{FF2B5EF4-FFF2-40B4-BE49-F238E27FC236}">
                  <a16:creationId xmlns:a16="http://schemas.microsoft.com/office/drawing/2014/main" id="{738A37B9-77C2-4464-BF1F-2AF25A0D2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6">
              <a:extLst>
                <a:ext uri="{FF2B5EF4-FFF2-40B4-BE49-F238E27FC236}">
                  <a16:creationId xmlns:a16="http://schemas.microsoft.com/office/drawing/2014/main" id="{89026C8B-A162-4523-A51B-9F1200BC60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27">
              <a:extLst>
                <a:ext uri="{FF2B5EF4-FFF2-40B4-BE49-F238E27FC236}">
                  <a16:creationId xmlns:a16="http://schemas.microsoft.com/office/drawing/2014/main" id="{5B76BC40-1FA2-477D-B2C2-4763577DB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28">
              <a:extLst>
                <a:ext uri="{FF2B5EF4-FFF2-40B4-BE49-F238E27FC236}">
                  <a16:creationId xmlns:a16="http://schemas.microsoft.com/office/drawing/2014/main" id="{6BC68EAA-2809-4AE4-80C1-2555CEF73D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29">
              <a:extLst>
                <a:ext uri="{FF2B5EF4-FFF2-40B4-BE49-F238E27FC236}">
                  <a16:creationId xmlns:a16="http://schemas.microsoft.com/office/drawing/2014/main" id="{FE709D1B-0541-4414-9E87-CF7D6918C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30">
              <a:extLst>
                <a:ext uri="{FF2B5EF4-FFF2-40B4-BE49-F238E27FC236}">
                  <a16:creationId xmlns:a16="http://schemas.microsoft.com/office/drawing/2014/main" id="{33BCB888-11B8-4D01-BCDA-59BBA28DC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31">
              <a:extLst>
                <a:ext uri="{FF2B5EF4-FFF2-40B4-BE49-F238E27FC236}">
                  <a16:creationId xmlns:a16="http://schemas.microsoft.com/office/drawing/2014/main" id="{28E5CE3E-C11A-4CF7-82BF-37D1221D4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Freeform 32">
              <a:extLst>
                <a:ext uri="{FF2B5EF4-FFF2-40B4-BE49-F238E27FC236}">
                  <a16:creationId xmlns:a16="http://schemas.microsoft.com/office/drawing/2014/main" id="{55284FC3-21FB-4FA7-B695-2D6A9CEF73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Rectangle 42">
              <a:extLst>
                <a:ext uri="{FF2B5EF4-FFF2-40B4-BE49-F238E27FC236}">
                  <a16:creationId xmlns:a16="http://schemas.microsoft.com/office/drawing/2014/main" id="{13DA6B78-00DE-4E55-9124-EFD72519BB9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4" name="Freeform 34">
              <a:extLst>
                <a:ext uri="{FF2B5EF4-FFF2-40B4-BE49-F238E27FC236}">
                  <a16:creationId xmlns:a16="http://schemas.microsoft.com/office/drawing/2014/main" id="{D4602B0F-2844-48BE-9B4A-0366AC9045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5">
              <a:extLst>
                <a:ext uri="{FF2B5EF4-FFF2-40B4-BE49-F238E27FC236}">
                  <a16:creationId xmlns:a16="http://schemas.microsoft.com/office/drawing/2014/main" id="{E31E05BB-6004-474D-9900-D990378F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36">
              <a:extLst>
                <a:ext uri="{FF2B5EF4-FFF2-40B4-BE49-F238E27FC236}">
                  <a16:creationId xmlns:a16="http://schemas.microsoft.com/office/drawing/2014/main" id="{00BD01ED-F65D-4601-A77D-508E960E0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37">
              <a:extLst>
                <a:ext uri="{FF2B5EF4-FFF2-40B4-BE49-F238E27FC236}">
                  <a16:creationId xmlns:a16="http://schemas.microsoft.com/office/drawing/2014/main" id="{FD307CAE-789C-4E80-B6F1-9858A3ABA3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38">
              <a:extLst>
                <a:ext uri="{FF2B5EF4-FFF2-40B4-BE49-F238E27FC236}">
                  <a16:creationId xmlns:a16="http://schemas.microsoft.com/office/drawing/2014/main" id="{94B97B29-709E-4E24-B2FA-EF84AA12D2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39">
              <a:extLst>
                <a:ext uri="{FF2B5EF4-FFF2-40B4-BE49-F238E27FC236}">
                  <a16:creationId xmlns:a16="http://schemas.microsoft.com/office/drawing/2014/main" id="{C05D52B9-1FA2-4E7C-8229-B09811A90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0">
              <a:extLst>
                <a:ext uri="{FF2B5EF4-FFF2-40B4-BE49-F238E27FC236}">
                  <a16:creationId xmlns:a16="http://schemas.microsoft.com/office/drawing/2014/main" id="{CC0A5575-2FB9-440F-B9A8-E0DDE1C37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1">
              <a:extLst>
                <a:ext uri="{FF2B5EF4-FFF2-40B4-BE49-F238E27FC236}">
                  <a16:creationId xmlns:a16="http://schemas.microsoft.com/office/drawing/2014/main" id="{AFFCC88F-01DF-4DE1-8CD5-88631E3091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42">
              <a:extLst>
                <a:ext uri="{FF2B5EF4-FFF2-40B4-BE49-F238E27FC236}">
                  <a16:creationId xmlns:a16="http://schemas.microsoft.com/office/drawing/2014/main" id="{33EEC40B-E2CD-4BAC-94D6-85B7071422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Freeform 43">
              <a:extLst>
                <a:ext uri="{FF2B5EF4-FFF2-40B4-BE49-F238E27FC236}">
                  <a16:creationId xmlns:a16="http://schemas.microsoft.com/office/drawing/2014/main" id="{3E0E9643-5C60-4933-BB1B-9A09057E7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Freeform 44">
              <a:extLst>
                <a:ext uri="{FF2B5EF4-FFF2-40B4-BE49-F238E27FC236}">
                  <a16:creationId xmlns:a16="http://schemas.microsoft.com/office/drawing/2014/main" id="{94F86E92-9EC7-437C-946B-31E7C1C477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5" name="Rectangle 54">
              <a:extLst>
                <a:ext uri="{FF2B5EF4-FFF2-40B4-BE49-F238E27FC236}">
                  <a16:creationId xmlns:a16="http://schemas.microsoft.com/office/drawing/2014/main" id="{BE9A51BE-C514-46B5-ABA6-7E7C878F8E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6" name="Freeform 46">
              <a:extLst>
                <a:ext uri="{FF2B5EF4-FFF2-40B4-BE49-F238E27FC236}">
                  <a16:creationId xmlns:a16="http://schemas.microsoft.com/office/drawing/2014/main" id="{8B255447-F0E9-4D96-A4B0-F9EDDE58A3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47">
              <a:extLst>
                <a:ext uri="{FF2B5EF4-FFF2-40B4-BE49-F238E27FC236}">
                  <a16:creationId xmlns:a16="http://schemas.microsoft.com/office/drawing/2014/main" id="{AFAC5F3A-3BE7-489E-A848-498B9995F1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48">
              <a:extLst>
                <a:ext uri="{FF2B5EF4-FFF2-40B4-BE49-F238E27FC236}">
                  <a16:creationId xmlns:a16="http://schemas.microsoft.com/office/drawing/2014/main" id="{A974E7AA-5EF3-4817-B0AE-4C1A784EE9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49">
              <a:extLst>
                <a:ext uri="{FF2B5EF4-FFF2-40B4-BE49-F238E27FC236}">
                  <a16:creationId xmlns:a16="http://schemas.microsoft.com/office/drawing/2014/main" id="{8AA54AC1-3E87-49C0-A594-87829A2CFF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0">
              <a:extLst>
                <a:ext uri="{FF2B5EF4-FFF2-40B4-BE49-F238E27FC236}">
                  <a16:creationId xmlns:a16="http://schemas.microsoft.com/office/drawing/2014/main" id="{CC237789-73BC-4BD9-BFE8-1325FA4B52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1">
              <a:extLst>
                <a:ext uri="{FF2B5EF4-FFF2-40B4-BE49-F238E27FC236}">
                  <a16:creationId xmlns:a16="http://schemas.microsoft.com/office/drawing/2014/main" id="{DCF4052D-CF62-47DC-991E-49D0BA908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2">
              <a:extLst>
                <a:ext uri="{FF2B5EF4-FFF2-40B4-BE49-F238E27FC236}">
                  <a16:creationId xmlns:a16="http://schemas.microsoft.com/office/drawing/2014/main" id="{2ABD9104-C938-44F2-8622-8407A2593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3">
              <a:extLst>
                <a:ext uri="{FF2B5EF4-FFF2-40B4-BE49-F238E27FC236}">
                  <a16:creationId xmlns:a16="http://schemas.microsoft.com/office/drawing/2014/main" id="{4AA18F60-3E86-4A5A-B82E-A79183ED363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4">
              <a:extLst>
                <a:ext uri="{FF2B5EF4-FFF2-40B4-BE49-F238E27FC236}">
                  <a16:creationId xmlns:a16="http://schemas.microsoft.com/office/drawing/2014/main" id="{0F34C941-6196-4937-99E5-14AAD23F28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5">
              <a:extLst>
                <a:ext uri="{FF2B5EF4-FFF2-40B4-BE49-F238E27FC236}">
                  <a16:creationId xmlns:a16="http://schemas.microsoft.com/office/drawing/2014/main" id="{60DB8A6C-23D7-4A88-BDCE-8FEC86A12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6">
              <a:extLst>
                <a:ext uri="{FF2B5EF4-FFF2-40B4-BE49-F238E27FC236}">
                  <a16:creationId xmlns:a16="http://schemas.microsoft.com/office/drawing/2014/main" id="{29F5F702-AEE6-4633-BB20-7A15C3A31F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57">
              <a:extLst>
                <a:ext uri="{FF2B5EF4-FFF2-40B4-BE49-F238E27FC236}">
                  <a16:creationId xmlns:a16="http://schemas.microsoft.com/office/drawing/2014/main" id="{F30C7A45-6890-4EA5-9F6B-E2AB4D04C5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8" name="Freeform 58">
              <a:extLst>
                <a:ext uri="{FF2B5EF4-FFF2-40B4-BE49-F238E27FC236}">
                  <a16:creationId xmlns:a16="http://schemas.microsoft.com/office/drawing/2014/main" id="{F31A7373-F68A-485D-95DC-B53ACC7B5F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3" name="Content Placeholder 2">
            <a:extLst>
              <a:ext uri="{FF2B5EF4-FFF2-40B4-BE49-F238E27FC236}">
                <a16:creationId xmlns:a16="http://schemas.microsoft.com/office/drawing/2014/main" id="{443E6446-914C-4366-B80B-306ED7987F8A}"/>
              </a:ext>
            </a:extLst>
          </p:cNvPr>
          <p:cNvSpPr>
            <a:spLocks noGrp="1"/>
          </p:cNvSpPr>
          <p:nvPr>
            <p:ph idx="1"/>
          </p:nvPr>
        </p:nvSpPr>
        <p:spPr>
          <a:xfrm>
            <a:off x="7962519" y="2249487"/>
            <a:ext cx="3084892" cy="4119564"/>
          </a:xfrm>
        </p:spPr>
        <p:txBody>
          <a:bodyPr>
            <a:normAutofit fontScale="92500" lnSpcReduction="10000"/>
          </a:bodyPr>
          <a:lstStyle/>
          <a:p>
            <a:r>
              <a:rPr lang="en-US" dirty="0"/>
              <a:t>Identify the AI algorithms</a:t>
            </a:r>
          </a:p>
          <a:p>
            <a:r>
              <a:rPr lang="en-US" dirty="0"/>
              <a:t>Identify the objective(s)</a:t>
            </a:r>
          </a:p>
          <a:p>
            <a:r>
              <a:rPr lang="en-US" dirty="0"/>
              <a:t>Understand the context</a:t>
            </a:r>
          </a:p>
          <a:p>
            <a:pPr lvl="1"/>
            <a:r>
              <a:rPr lang="en-US" sz="2400" dirty="0"/>
              <a:t>Who</a:t>
            </a:r>
          </a:p>
          <a:p>
            <a:pPr lvl="1"/>
            <a:r>
              <a:rPr lang="en-US" sz="2400" dirty="0"/>
              <a:t>What</a:t>
            </a:r>
          </a:p>
          <a:p>
            <a:pPr lvl="1"/>
            <a:r>
              <a:rPr lang="en-US" sz="2400" dirty="0"/>
              <a:t>Where</a:t>
            </a:r>
          </a:p>
          <a:p>
            <a:pPr lvl="1"/>
            <a:r>
              <a:rPr lang="en-US" sz="2400" dirty="0"/>
              <a:t>When</a:t>
            </a:r>
          </a:p>
          <a:p>
            <a:pPr lvl="1"/>
            <a:r>
              <a:rPr lang="en-US" sz="2400" dirty="0"/>
              <a:t>Why?</a:t>
            </a:r>
          </a:p>
          <a:p>
            <a:pPr marL="0" indent="0">
              <a:buNone/>
            </a:pPr>
            <a:endParaRPr lang="en-US" sz="1800" dirty="0"/>
          </a:p>
        </p:txBody>
      </p:sp>
      <p:sp>
        <p:nvSpPr>
          <p:cNvPr id="4" name="Footer Placeholder 3">
            <a:extLst>
              <a:ext uri="{FF2B5EF4-FFF2-40B4-BE49-F238E27FC236}">
                <a16:creationId xmlns:a16="http://schemas.microsoft.com/office/drawing/2014/main" id="{5A38C3B1-E94C-40E8-B811-CAF3BBDD466E}"/>
              </a:ext>
            </a:extLst>
          </p:cNvPr>
          <p:cNvSpPr>
            <a:spLocks noGrp="1"/>
          </p:cNvSpPr>
          <p:nvPr>
            <p:ph type="ftr" sz="quarter" idx="11"/>
          </p:nvPr>
        </p:nvSpPr>
        <p:spPr>
          <a:xfrm>
            <a:off x="7624381" y="6366669"/>
            <a:ext cx="6239309" cy="365125"/>
          </a:xfrm>
        </p:spPr>
        <p:txBody>
          <a:bodyPr/>
          <a:lstStyle/>
          <a:p>
            <a:r>
              <a:rPr lang="en-US" dirty="0"/>
              <a:t>44th WCARS, Sevilla Spain - March 21 &amp; 22, 2019</a:t>
            </a:r>
          </a:p>
        </p:txBody>
      </p:sp>
    </p:spTree>
    <p:extLst>
      <p:ext uri="{BB962C8B-B14F-4D97-AF65-F5344CB8AC3E}">
        <p14:creationId xmlns:p14="http://schemas.microsoft.com/office/powerpoint/2010/main" val="3005630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extLst/>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C60CA144-215B-47B0-A8C6-F2697CE6E928}"/>
              </a:ext>
            </a:extLst>
          </p:cNvPr>
          <p:cNvPicPr>
            <a:picLocks noChangeAspect="1"/>
          </p:cNvPicPr>
          <p:nvPr/>
        </p:nvPicPr>
        <p:blipFill>
          <a:blip r:embed="rId3"/>
          <a:stretch>
            <a:fillRect/>
          </a:stretch>
        </p:blipFill>
        <p:spPr>
          <a:xfrm>
            <a:off x="1949792" y="643467"/>
            <a:ext cx="8292416" cy="5571066"/>
          </a:xfrm>
          <a:prstGeom prst="rect">
            <a:avLst/>
          </a:prstGeom>
        </p:spPr>
      </p:pic>
      <p:sp>
        <p:nvSpPr>
          <p:cNvPr id="2" name="Footer Placeholder 1">
            <a:extLst>
              <a:ext uri="{FF2B5EF4-FFF2-40B4-BE49-F238E27FC236}">
                <a16:creationId xmlns:a16="http://schemas.microsoft.com/office/drawing/2014/main" id="{2FBEAEDA-2AA4-401D-B9D6-4B688C9DB25D}"/>
              </a:ext>
            </a:extLst>
          </p:cNvPr>
          <p:cNvSpPr>
            <a:spLocks noGrp="1"/>
          </p:cNvSpPr>
          <p:nvPr>
            <p:ph type="ftr" sz="quarter" idx="11"/>
          </p:nvPr>
        </p:nvSpPr>
        <p:spPr>
          <a:xfrm>
            <a:off x="1141411" y="6442566"/>
            <a:ext cx="6239309" cy="365125"/>
          </a:xfrm>
        </p:spPr>
        <p:txBody>
          <a:bodyPr>
            <a:normAutofit/>
          </a:bodyPr>
          <a:lstStyle/>
          <a:p>
            <a:pPr>
              <a:spcAft>
                <a:spcPts val="600"/>
              </a:spcAft>
            </a:pPr>
            <a:r>
              <a:rPr lang="en-US">
                <a:solidFill>
                  <a:schemeClr val="tx1"/>
                </a:solidFill>
              </a:rPr>
              <a:t>44th WCARS, Sevilla Spain - March 21 &amp; 22, 2019</a:t>
            </a:r>
          </a:p>
        </p:txBody>
      </p:sp>
    </p:spTree>
    <p:extLst>
      <p:ext uri="{BB962C8B-B14F-4D97-AF65-F5344CB8AC3E}">
        <p14:creationId xmlns:p14="http://schemas.microsoft.com/office/powerpoint/2010/main" val="761601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extLst/>
          </a:blip>
          <a:stretch/>
        </a:blipFill>
        <a:effectLst/>
      </p:bgPr>
    </p:bg>
    <p:spTree>
      <p:nvGrpSpPr>
        <p:cNvPr id="1" name=""/>
        <p:cNvGrpSpPr/>
        <p:nvPr/>
      </p:nvGrpSpPr>
      <p:grpSpPr>
        <a:xfrm>
          <a:off x="0" y="0"/>
          <a:ext cx="0" cy="0"/>
          <a:chOff x="0" y="0"/>
          <a:chExt cx="0" cy="0"/>
        </a:xfrm>
      </p:grpSpPr>
      <p:grpSp>
        <p:nvGrpSpPr>
          <p:cNvPr id="70" name="Group 9">
            <a:extLst>
              <a:ext uri="{FF2B5EF4-FFF2-40B4-BE49-F238E27FC236}">
                <a16:creationId xmlns:a16="http://schemas.microsoft.com/office/drawing/2014/main" id="{851F9572-54D5-457A-BA34-C395A478A4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1" name="Rectangle 10">
              <a:extLst>
                <a:ext uri="{FF2B5EF4-FFF2-40B4-BE49-F238E27FC236}">
                  <a16:creationId xmlns:a16="http://schemas.microsoft.com/office/drawing/2014/main" id="{C47D2EE3-C191-49DE-B600-02C0905E41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0D562F95-99C1-44F5-A9D2-96096AE576A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le 1">
            <a:extLst>
              <a:ext uri="{FF2B5EF4-FFF2-40B4-BE49-F238E27FC236}">
                <a16:creationId xmlns:a16="http://schemas.microsoft.com/office/drawing/2014/main" id="{711375F6-AF02-4B1F-86B5-91472BBF5ECA}"/>
              </a:ext>
            </a:extLst>
          </p:cNvPr>
          <p:cNvSpPr>
            <a:spLocks noGrp="1"/>
          </p:cNvSpPr>
          <p:nvPr>
            <p:ph type="title"/>
          </p:nvPr>
        </p:nvSpPr>
        <p:spPr>
          <a:xfrm>
            <a:off x="6448425" y="618518"/>
            <a:ext cx="4598985" cy="1478570"/>
          </a:xfrm>
        </p:spPr>
        <p:txBody>
          <a:bodyPr>
            <a:normAutofit/>
          </a:bodyPr>
          <a:lstStyle/>
          <a:p>
            <a:r>
              <a:rPr lang="en-US" sz="3100" b="1" i="1"/>
              <a:t>Phase Two - Ethical AI Risk Assessment Process</a:t>
            </a:r>
            <a:br>
              <a:rPr lang="en-US" sz="3100" b="1"/>
            </a:br>
            <a:endParaRPr lang="en-US" sz="3100"/>
          </a:p>
        </p:txBody>
      </p:sp>
      <p:pic>
        <p:nvPicPr>
          <p:cNvPr id="5" name="Picture 4" descr="A close up of text on a white background&#10;&#10;Description automatically generated">
            <a:extLst>
              <a:ext uri="{FF2B5EF4-FFF2-40B4-BE49-F238E27FC236}">
                <a16:creationId xmlns:a16="http://schemas.microsoft.com/office/drawing/2014/main" id="{96F55427-2E02-44E3-BB83-99472B7505D5}"/>
              </a:ext>
            </a:extLst>
          </p:cNvPr>
          <p:cNvPicPr>
            <a:picLocks noChangeAspect="1"/>
          </p:cNvPicPr>
          <p:nvPr/>
        </p:nvPicPr>
        <p:blipFill rotWithShape="1">
          <a:blip r:embed="rId4"/>
          <a:srcRect r="2" b="5869"/>
          <a:stretch/>
        </p:blipFill>
        <p:spPr>
          <a:xfrm>
            <a:off x="-5597" y="10"/>
            <a:ext cx="6101597" cy="6857990"/>
          </a:xfrm>
          <a:prstGeom prst="rect">
            <a:avLst/>
          </a:prstGeom>
        </p:spPr>
      </p:pic>
      <p:grpSp>
        <p:nvGrpSpPr>
          <p:cNvPr id="71" name="Group 13">
            <a:extLst>
              <a:ext uri="{FF2B5EF4-FFF2-40B4-BE49-F238E27FC236}">
                <a16:creationId xmlns:a16="http://schemas.microsoft.com/office/drawing/2014/main" id="{06A80B50-DCB4-4775-9C8E-7AF0F56803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5" name="Rectangle 14">
              <a:extLst>
                <a:ext uri="{FF2B5EF4-FFF2-40B4-BE49-F238E27FC236}">
                  <a16:creationId xmlns:a16="http://schemas.microsoft.com/office/drawing/2014/main" id="{57B6B07F-8DDD-4497-9D08-B1FED494250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6" name="Freeform 6">
              <a:extLst>
                <a:ext uri="{FF2B5EF4-FFF2-40B4-BE49-F238E27FC236}">
                  <a16:creationId xmlns:a16="http://schemas.microsoft.com/office/drawing/2014/main" id="{D34962D6-F3CD-4DC5-BF49-D6912045EA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Freeform 7">
              <a:extLst>
                <a:ext uri="{FF2B5EF4-FFF2-40B4-BE49-F238E27FC236}">
                  <a16:creationId xmlns:a16="http://schemas.microsoft.com/office/drawing/2014/main" id="{6D73EE8F-606B-44B2-B0D8-4E760E2396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Rectangle 17">
              <a:extLst>
                <a:ext uri="{FF2B5EF4-FFF2-40B4-BE49-F238E27FC236}">
                  <a16:creationId xmlns:a16="http://schemas.microsoft.com/office/drawing/2014/main" id="{4BB572A3-4B3D-42D3-8A1E-099D9711F21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9" name="Freeform 9">
              <a:extLst>
                <a:ext uri="{FF2B5EF4-FFF2-40B4-BE49-F238E27FC236}">
                  <a16:creationId xmlns:a16="http://schemas.microsoft.com/office/drawing/2014/main" id="{C23D0852-9666-424F-92B1-06969E0486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0">
              <a:extLst>
                <a:ext uri="{FF2B5EF4-FFF2-40B4-BE49-F238E27FC236}">
                  <a16:creationId xmlns:a16="http://schemas.microsoft.com/office/drawing/2014/main" id="{F4EB5FCA-E3DF-400A-B2DF-3D4A8DE95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1">
              <a:extLst>
                <a:ext uri="{FF2B5EF4-FFF2-40B4-BE49-F238E27FC236}">
                  <a16:creationId xmlns:a16="http://schemas.microsoft.com/office/drawing/2014/main" id="{CE8BF121-2A5E-4DF0-BF3D-418EBDB294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2">
              <a:extLst>
                <a:ext uri="{FF2B5EF4-FFF2-40B4-BE49-F238E27FC236}">
                  <a16:creationId xmlns:a16="http://schemas.microsoft.com/office/drawing/2014/main" id="{C74600D7-3557-47CD-B93A-945D150EC8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3">
              <a:extLst>
                <a:ext uri="{FF2B5EF4-FFF2-40B4-BE49-F238E27FC236}">
                  <a16:creationId xmlns:a16="http://schemas.microsoft.com/office/drawing/2014/main" id="{A958ADB2-4D3A-46BD-B22A-C4F4BA897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4">
              <a:extLst>
                <a:ext uri="{FF2B5EF4-FFF2-40B4-BE49-F238E27FC236}">
                  <a16:creationId xmlns:a16="http://schemas.microsoft.com/office/drawing/2014/main" id="{1E9E49CE-2171-48FE-99CC-0680E5E1FD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5">
              <a:extLst>
                <a:ext uri="{FF2B5EF4-FFF2-40B4-BE49-F238E27FC236}">
                  <a16:creationId xmlns:a16="http://schemas.microsoft.com/office/drawing/2014/main" id="{AE8DBF97-F3A6-4B11-A8B9-7130FEACC3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6">
              <a:extLst>
                <a:ext uri="{FF2B5EF4-FFF2-40B4-BE49-F238E27FC236}">
                  <a16:creationId xmlns:a16="http://schemas.microsoft.com/office/drawing/2014/main" id="{37F19211-D5F9-4D42-BC7C-E300523B7FF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7">
              <a:extLst>
                <a:ext uri="{FF2B5EF4-FFF2-40B4-BE49-F238E27FC236}">
                  <a16:creationId xmlns:a16="http://schemas.microsoft.com/office/drawing/2014/main" id="{D8FA95C9-8B12-43AB-B57F-E217001D37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18">
              <a:extLst>
                <a:ext uri="{FF2B5EF4-FFF2-40B4-BE49-F238E27FC236}">
                  <a16:creationId xmlns:a16="http://schemas.microsoft.com/office/drawing/2014/main" id="{FFBCF82E-D8A3-4F77-B21F-AD33E804C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19">
              <a:extLst>
                <a:ext uri="{FF2B5EF4-FFF2-40B4-BE49-F238E27FC236}">
                  <a16:creationId xmlns:a16="http://schemas.microsoft.com/office/drawing/2014/main" id="{9EAEC88E-CF2C-4FFF-BE1C-3ECDDF8AF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0">
              <a:extLst>
                <a:ext uri="{FF2B5EF4-FFF2-40B4-BE49-F238E27FC236}">
                  <a16:creationId xmlns:a16="http://schemas.microsoft.com/office/drawing/2014/main" id="{32BB7076-53D2-42EF-89F5-730F18CFE8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1">
              <a:extLst>
                <a:ext uri="{FF2B5EF4-FFF2-40B4-BE49-F238E27FC236}">
                  <a16:creationId xmlns:a16="http://schemas.microsoft.com/office/drawing/2014/main" id="{64B50F9C-4972-4D3C-A93A-DD715BA405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2">
              <a:extLst>
                <a:ext uri="{FF2B5EF4-FFF2-40B4-BE49-F238E27FC236}">
                  <a16:creationId xmlns:a16="http://schemas.microsoft.com/office/drawing/2014/main" id="{B4E1A12C-F137-4ECB-8F56-2FA283321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3">
              <a:extLst>
                <a:ext uri="{FF2B5EF4-FFF2-40B4-BE49-F238E27FC236}">
                  <a16:creationId xmlns:a16="http://schemas.microsoft.com/office/drawing/2014/main" id="{82996E38-1E79-4C38-BB73-850C1F6BDC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4">
              <a:extLst>
                <a:ext uri="{FF2B5EF4-FFF2-40B4-BE49-F238E27FC236}">
                  <a16:creationId xmlns:a16="http://schemas.microsoft.com/office/drawing/2014/main" id="{CE927FE3-1BE5-4D05-B8D7-88E07FF640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5">
              <a:extLst>
                <a:ext uri="{FF2B5EF4-FFF2-40B4-BE49-F238E27FC236}">
                  <a16:creationId xmlns:a16="http://schemas.microsoft.com/office/drawing/2014/main" id="{27B981F4-D791-404F-A6E1-83FAD75378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6">
              <a:extLst>
                <a:ext uri="{FF2B5EF4-FFF2-40B4-BE49-F238E27FC236}">
                  <a16:creationId xmlns:a16="http://schemas.microsoft.com/office/drawing/2014/main" id="{C79724CA-F950-4F24-A2DF-A6C66C8FB9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27">
              <a:extLst>
                <a:ext uri="{FF2B5EF4-FFF2-40B4-BE49-F238E27FC236}">
                  <a16:creationId xmlns:a16="http://schemas.microsoft.com/office/drawing/2014/main" id="{B60F86CD-6B84-4A86-9A84-1253D5C63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28">
              <a:extLst>
                <a:ext uri="{FF2B5EF4-FFF2-40B4-BE49-F238E27FC236}">
                  <a16:creationId xmlns:a16="http://schemas.microsoft.com/office/drawing/2014/main" id="{6ADDC23E-DD84-4022-9E68-7E35C80E6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29">
              <a:extLst>
                <a:ext uri="{FF2B5EF4-FFF2-40B4-BE49-F238E27FC236}">
                  <a16:creationId xmlns:a16="http://schemas.microsoft.com/office/drawing/2014/main" id="{8FC3E1B2-C741-4242-8D3C-D98A8A213A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30">
              <a:extLst>
                <a:ext uri="{FF2B5EF4-FFF2-40B4-BE49-F238E27FC236}">
                  <a16:creationId xmlns:a16="http://schemas.microsoft.com/office/drawing/2014/main" id="{43E10B4F-DACB-4777-BDEB-26A94121E9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31">
              <a:extLst>
                <a:ext uri="{FF2B5EF4-FFF2-40B4-BE49-F238E27FC236}">
                  <a16:creationId xmlns:a16="http://schemas.microsoft.com/office/drawing/2014/main" id="{0F6D9197-EFD5-4945-BC96-A5EC66848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Freeform 32">
              <a:extLst>
                <a:ext uri="{FF2B5EF4-FFF2-40B4-BE49-F238E27FC236}">
                  <a16:creationId xmlns:a16="http://schemas.microsoft.com/office/drawing/2014/main" id="{129E04CE-31E3-49FB-857A-6C0074B6C7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Rectangle 42">
              <a:extLst>
                <a:ext uri="{FF2B5EF4-FFF2-40B4-BE49-F238E27FC236}">
                  <a16:creationId xmlns:a16="http://schemas.microsoft.com/office/drawing/2014/main" id="{6DDF20A0-F5D5-4DF9-8859-9BAB9B07D9D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4" name="Freeform 34">
              <a:extLst>
                <a:ext uri="{FF2B5EF4-FFF2-40B4-BE49-F238E27FC236}">
                  <a16:creationId xmlns:a16="http://schemas.microsoft.com/office/drawing/2014/main" id="{6EAE610D-D6A4-417B-8D1D-9F46CFD16A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5">
              <a:extLst>
                <a:ext uri="{FF2B5EF4-FFF2-40B4-BE49-F238E27FC236}">
                  <a16:creationId xmlns:a16="http://schemas.microsoft.com/office/drawing/2014/main" id="{98EB1E73-7882-4002-970B-0EE5E9D0C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36">
              <a:extLst>
                <a:ext uri="{FF2B5EF4-FFF2-40B4-BE49-F238E27FC236}">
                  <a16:creationId xmlns:a16="http://schemas.microsoft.com/office/drawing/2014/main" id="{F6789CED-4C51-4E7C-8352-5589F47685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37">
              <a:extLst>
                <a:ext uri="{FF2B5EF4-FFF2-40B4-BE49-F238E27FC236}">
                  <a16:creationId xmlns:a16="http://schemas.microsoft.com/office/drawing/2014/main" id="{5EA3B6F1-F1AB-4125-B10A-A151640AA34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38">
              <a:extLst>
                <a:ext uri="{FF2B5EF4-FFF2-40B4-BE49-F238E27FC236}">
                  <a16:creationId xmlns:a16="http://schemas.microsoft.com/office/drawing/2014/main" id="{10C1DAD7-FA62-4EA9-8B38-632D88F51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39">
              <a:extLst>
                <a:ext uri="{FF2B5EF4-FFF2-40B4-BE49-F238E27FC236}">
                  <a16:creationId xmlns:a16="http://schemas.microsoft.com/office/drawing/2014/main" id="{76C106C8-9A2B-4AAD-BCB6-C969DE07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0">
              <a:extLst>
                <a:ext uri="{FF2B5EF4-FFF2-40B4-BE49-F238E27FC236}">
                  <a16:creationId xmlns:a16="http://schemas.microsoft.com/office/drawing/2014/main" id="{0C85FDCD-71B0-4746-915A-FD6791AAB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1">
              <a:extLst>
                <a:ext uri="{FF2B5EF4-FFF2-40B4-BE49-F238E27FC236}">
                  <a16:creationId xmlns:a16="http://schemas.microsoft.com/office/drawing/2014/main" id="{AAA649C3-C2F8-4C07-81B6-7CD6A5043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42">
              <a:extLst>
                <a:ext uri="{FF2B5EF4-FFF2-40B4-BE49-F238E27FC236}">
                  <a16:creationId xmlns:a16="http://schemas.microsoft.com/office/drawing/2014/main" id="{204CA23C-3342-4E0B-8785-EDA0FDBECA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Freeform 43">
              <a:extLst>
                <a:ext uri="{FF2B5EF4-FFF2-40B4-BE49-F238E27FC236}">
                  <a16:creationId xmlns:a16="http://schemas.microsoft.com/office/drawing/2014/main" id="{2983555D-7FC7-4A4C-93BC-C29EECEE8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Freeform 44">
              <a:extLst>
                <a:ext uri="{FF2B5EF4-FFF2-40B4-BE49-F238E27FC236}">
                  <a16:creationId xmlns:a16="http://schemas.microsoft.com/office/drawing/2014/main" id="{3B6E164A-5B73-496F-83C1-4E257C561B3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5" name="Rectangle 54">
              <a:extLst>
                <a:ext uri="{FF2B5EF4-FFF2-40B4-BE49-F238E27FC236}">
                  <a16:creationId xmlns:a16="http://schemas.microsoft.com/office/drawing/2014/main" id="{DF9EAAD5-930F-4895-869E-5DA5A5ED309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6" name="Freeform 46">
              <a:extLst>
                <a:ext uri="{FF2B5EF4-FFF2-40B4-BE49-F238E27FC236}">
                  <a16:creationId xmlns:a16="http://schemas.microsoft.com/office/drawing/2014/main" id="{12B05A00-01DB-41D0-98C5-F93FC98C4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47">
              <a:extLst>
                <a:ext uri="{FF2B5EF4-FFF2-40B4-BE49-F238E27FC236}">
                  <a16:creationId xmlns:a16="http://schemas.microsoft.com/office/drawing/2014/main" id="{ACFCCFE5-2B6E-4EE2-8A0D-A18A312594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48">
              <a:extLst>
                <a:ext uri="{FF2B5EF4-FFF2-40B4-BE49-F238E27FC236}">
                  <a16:creationId xmlns:a16="http://schemas.microsoft.com/office/drawing/2014/main" id="{70562808-51A5-4773-93CC-8B4A4A362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49">
              <a:extLst>
                <a:ext uri="{FF2B5EF4-FFF2-40B4-BE49-F238E27FC236}">
                  <a16:creationId xmlns:a16="http://schemas.microsoft.com/office/drawing/2014/main" id="{EC56ED5F-316D-4A66-8F8F-72E26F50B9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0">
              <a:extLst>
                <a:ext uri="{FF2B5EF4-FFF2-40B4-BE49-F238E27FC236}">
                  <a16:creationId xmlns:a16="http://schemas.microsoft.com/office/drawing/2014/main" id="{8C5B852E-E495-4C75-82DA-DD9426B2FC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1">
              <a:extLst>
                <a:ext uri="{FF2B5EF4-FFF2-40B4-BE49-F238E27FC236}">
                  <a16:creationId xmlns:a16="http://schemas.microsoft.com/office/drawing/2014/main" id="{873B9CD9-5CB4-4A2A-87B8-503800220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2">
              <a:extLst>
                <a:ext uri="{FF2B5EF4-FFF2-40B4-BE49-F238E27FC236}">
                  <a16:creationId xmlns:a16="http://schemas.microsoft.com/office/drawing/2014/main" id="{693D1E94-8556-4B08-AFE0-A60455465A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3">
              <a:extLst>
                <a:ext uri="{FF2B5EF4-FFF2-40B4-BE49-F238E27FC236}">
                  <a16:creationId xmlns:a16="http://schemas.microsoft.com/office/drawing/2014/main" id="{32312E8C-B6A4-4488-A1B8-6A7DECAFD8F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4">
              <a:extLst>
                <a:ext uri="{FF2B5EF4-FFF2-40B4-BE49-F238E27FC236}">
                  <a16:creationId xmlns:a16="http://schemas.microsoft.com/office/drawing/2014/main" id="{CB36CE95-F25E-4549-9FD6-1B068418D3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5">
              <a:extLst>
                <a:ext uri="{FF2B5EF4-FFF2-40B4-BE49-F238E27FC236}">
                  <a16:creationId xmlns:a16="http://schemas.microsoft.com/office/drawing/2014/main" id="{C452D834-CC93-48F0-9C24-A864E0A53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6">
              <a:extLst>
                <a:ext uri="{FF2B5EF4-FFF2-40B4-BE49-F238E27FC236}">
                  <a16:creationId xmlns:a16="http://schemas.microsoft.com/office/drawing/2014/main" id="{2F8089AF-DC55-4EB6-90DD-468D2F1D01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57">
              <a:extLst>
                <a:ext uri="{FF2B5EF4-FFF2-40B4-BE49-F238E27FC236}">
                  <a16:creationId xmlns:a16="http://schemas.microsoft.com/office/drawing/2014/main" id="{00DD0A37-AD9B-4A38-B2A5-C41D2780D2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8" name="Freeform 58">
              <a:extLst>
                <a:ext uri="{FF2B5EF4-FFF2-40B4-BE49-F238E27FC236}">
                  <a16:creationId xmlns:a16="http://schemas.microsoft.com/office/drawing/2014/main" id="{C24501AA-7C2F-4076-AE7A-3BE4467154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3" name="Content Placeholder 2">
            <a:extLst>
              <a:ext uri="{FF2B5EF4-FFF2-40B4-BE49-F238E27FC236}">
                <a16:creationId xmlns:a16="http://schemas.microsoft.com/office/drawing/2014/main" id="{C592345F-2104-464E-A94F-4BE32CCC3299}"/>
              </a:ext>
            </a:extLst>
          </p:cNvPr>
          <p:cNvSpPr>
            <a:spLocks noGrp="1"/>
          </p:cNvSpPr>
          <p:nvPr>
            <p:ph idx="1"/>
          </p:nvPr>
        </p:nvSpPr>
        <p:spPr>
          <a:xfrm>
            <a:off x="6448425" y="1816101"/>
            <a:ext cx="4598986" cy="4405312"/>
          </a:xfrm>
        </p:spPr>
        <p:txBody>
          <a:bodyPr>
            <a:normAutofit/>
          </a:bodyPr>
          <a:lstStyle/>
          <a:p>
            <a:pPr>
              <a:lnSpc>
                <a:spcPct val="110000"/>
              </a:lnSpc>
            </a:pPr>
            <a:r>
              <a:rPr lang="en-US" sz="2000" dirty="0"/>
              <a:t>Ethical Risk* - magnifies the other risks</a:t>
            </a:r>
          </a:p>
          <a:p>
            <a:pPr>
              <a:lnSpc>
                <a:spcPct val="110000"/>
              </a:lnSpc>
            </a:pPr>
            <a:r>
              <a:rPr lang="en-US" sz="2000" dirty="0"/>
              <a:t>Information Risk</a:t>
            </a:r>
          </a:p>
          <a:p>
            <a:pPr>
              <a:lnSpc>
                <a:spcPct val="110000"/>
              </a:lnSpc>
            </a:pPr>
            <a:r>
              <a:rPr lang="en-US" sz="2000" dirty="0"/>
              <a:t>Reputation Risk</a:t>
            </a:r>
          </a:p>
          <a:p>
            <a:pPr>
              <a:lnSpc>
                <a:spcPct val="110000"/>
              </a:lnSpc>
            </a:pPr>
            <a:r>
              <a:rPr lang="en-US" sz="2000" dirty="0"/>
              <a:t>Financial Risk</a:t>
            </a:r>
          </a:p>
          <a:p>
            <a:pPr>
              <a:lnSpc>
                <a:spcPct val="110000"/>
              </a:lnSpc>
            </a:pPr>
            <a:r>
              <a:rPr lang="en-US" sz="2000" dirty="0"/>
              <a:t>Decision Risk</a:t>
            </a:r>
          </a:p>
          <a:p>
            <a:pPr>
              <a:lnSpc>
                <a:spcPct val="110000"/>
              </a:lnSpc>
            </a:pPr>
            <a:r>
              <a:rPr lang="en-US" sz="2000" dirty="0"/>
              <a:t>Execution Risk</a:t>
            </a:r>
          </a:p>
          <a:p>
            <a:pPr>
              <a:lnSpc>
                <a:spcPct val="110000"/>
              </a:lnSpc>
            </a:pPr>
            <a:r>
              <a:rPr lang="en-US" sz="2000" dirty="0"/>
              <a:t>Regulatory risk</a:t>
            </a:r>
          </a:p>
          <a:p>
            <a:pPr>
              <a:lnSpc>
                <a:spcPct val="110000"/>
              </a:lnSpc>
            </a:pPr>
            <a:r>
              <a:rPr lang="en-US" sz="2000" dirty="0"/>
              <a:t>Legal Risk</a:t>
            </a:r>
          </a:p>
          <a:p>
            <a:pPr>
              <a:lnSpc>
                <a:spcPct val="110000"/>
              </a:lnSpc>
            </a:pPr>
            <a:r>
              <a:rPr lang="en-US" sz="2000" dirty="0"/>
              <a:t>Complexity Risk* - new risk</a:t>
            </a:r>
          </a:p>
          <a:p>
            <a:pPr>
              <a:lnSpc>
                <a:spcPct val="110000"/>
              </a:lnSpc>
            </a:pPr>
            <a:endParaRPr lang="en-US" sz="1500" dirty="0"/>
          </a:p>
          <a:p>
            <a:pPr>
              <a:lnSpc>
                <a:spcPct val="110000"/>
              </a:lnSpc>
            </a:pPr>
            <a:endParaRPr lang="en-US" sz="1500" dirty="0"/>
          </a:p>
        </p:txBody>
      </p:sp>
      <p:sp>
        <p:nvSpPr>
          <p:cNvPr id="4" name="Footer Placeholder 3">
            <a:extLst>
              <a:ext uri="{FF2B5EF4-FFF2-40B4-BE49-F238E27FC236}">
                <a16:creationId xmlns:a16="http://schemas.microsoft.com/office/drawing/2014/main" id="{8985221E-D078-4AC9-859C-FB511D9E53DE}"/>
              </a:ext>
            </a:extLst>
          </p:cNvPr>
          <p:cNvSpPr>
            <a:spLocks noGrp="1"/>
          </p:cNvSpPr>
          <p:nvPr>
            <p:ph type="ftr" sz="quarter" idx="11"/>
          </p:nvPr>
        </p:nvSpPr>
        <p:spPr/>
        <p:txBody>
          <a:bodyPr/>
          <a:lstStyle/>
          <a:p>
            <a:r>
              <a:rPr lang="en-US"/>
              <a:t>44th WCARS, Sevilla Spain - March 21 &amp; 22, 2019</a:t>
            </a:r>
            <a:endParaRPr lang="en-US" dirty="0"/>
          </a:p>
        </p:txBody>
      </p:sp>
    </p:spTree>
    <p:extLst>
      <p:ext uri="{BB962C8B-B14F-4D97-AF65-F5344CB8AC3E}">
        <p14:creationId xmlns:p14="http://schemas.microsoft.com/office/powerpoint/2010/main" val="2777816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extLst/>
          </a:blip>
          <a:stretch/>
        </a:blipFill>
        <a:effectLst/>
      </p:bgPr>
    </p:bg>
    <p:spTree>
      <p:nvGrpSpPr>
        <p:cNvPr id="1" name=""/>
        <p:cNvGrpSpPr/>
        <p:nvPr/>
      </p:nvGrpSpPr>
      <p:grpSpPr>
        <a:xfrm>
          <a:off x="0" y="0"/>
          <a:ext cx="0" cy="0"/>
          <a:chOff x="0" y="0"/>
          <a:chExt cx="0" cy="0"/>
        </a:xfrm>
      </p:grpSpPr>
      <p:grpSp>
        <p:nvGrpSpPr>
          <p:cNvPr id="140" name="Group 139">
            <a:extLst>
              <a:ext uri="{FF2B5EF4-FFF2-40B4-BE49-F238E27FC236}">
                <a16:creationId xmlns:a16="http://schemas.microsoft.com/office/drawing/2014/main" id="{5FE07634-A83A-4681-9C1D-BC0775F9D2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41" name="Rectangle 140">
              <a:extLst>
                <a:ext uri="{FF2B5EF4-FFF2-40B4-BE49-F238E27FC236}">
                  <a16:creationId xmlns:a16="http://schemas.microsoft.com/office/drawing/2014/main" id="{BF62976A-266E-4650-88F2-C16130F3D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Picture 2">
              <a:extLst>
                <a:ext uri="{FF2B5EF4-FFF2-40B4-BE49-F238E27FC236}">
                  <a16:creationId xmlns:a16="http://schemas.microsoft.com/office/drawing/2014/main" id="{88D9B99B-59C2-481A-A948-F87920A7FE5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le 1">
            <a:extLst>
              <a:ext uri="{FF2B5EF4-FFF2-40B4-BE49-F238E27FC236}">
                <a16:creationId xmlns:a16="http://schemas.microsoft.com/office/drawing/2014/main" id="{9A134327-4864-46BB-A57A-7055C9E3AEC1}"/>
              </a:ext>
            </a:extLst>
          </p:cNvPr>
          <p:cNvSpPr>
            <a:spLocks noGrp="1"/>
          </p:cNvSpPr>
          <p:nvPr>
            <p:ph type="title"/>
          </p:nvPr>
        </p:nvSpPr>
        <p:spPr>
          <a:xfrm>
            <a:off x="7962519" y="618518"/>
            <a:ext cx="3084891" cy="1478570"/>
          </a:xfrm>
        </p:spPr>
        <p:txBody>
          <a:bodyPr>
            <a:normAutofit fontScale="90000"/>
          </a:bodyPr>
          <a:lstStyle/>
          <a:p>
            <a:r>
              <a:rPr lang="en-US" sz="3200" dirty="0"/>
              <a:t>Components of AI Risk and controls assessments</a:t>
            </a:r>
          </a:p>
        </p:txBody>
      </p:sp>
      <p:pic>
        <p:nvPicPr>
          <p:cNvPr id="10" name="Content Placeholder 6" descr="circuit board">
            <a:extLst>
              <a:ext uri="{FF2B5EF4-FFF2-40B4-BE49-F238E27FC236}">
                <a16:creationId xmlns:a16="http://schemas.microsoft.com/office/drawing/2014/main" id="{38616497-6A2B-4863-A3DD-A2D0AF074897}"/>
              </a:ext>
            </a:extLst>
          </p:cNvPr>
          <p:cNvPicPr>
            <a:picLocks noChangeAspect="1"/>
          </p:cNvPicPr>
          <p:nvPr/>
        </p:nvPicPr>
        <p:blipFill rotWithShape="1">
          <a:blip r:embed="rId4">
            <a:extLst/>
          </a:blip>
          <a:srcRect l="7131" r="14065"/>
          <a:stretch/>
        </p:blipFill>
        <p:spPr>
          <a:xfrm flipH="1">
            <a:off x="-5597" y="10"/>
            <a:ext cx="7558541" cy="6857990"/>
          </a:xfrm>
          <a:prstGeom prst="rect">
            <a:avLst/>
          </a:prstGeom>
        </p:spPr>
      </p:pic>
      <p:grpSp>
        <p:nvGrpSpPr>
          <p:cNvPr id="144" name="Group 143">
            <a:extLst>
              <a:ext uri="{FF2B5EF4-FFF2-40B4-BE49-F238E27FC236}">
                <a16:creationId xmlns:a16="http://schemas.microsoft.com/office/drawing/2014/main" id="{A2E1FE48-FA7B-4262-B922-041542931D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45" name="Rectangle 144">
              <a:extLst>
                <a:ext uri="{FF2B5EF4-FFF2-40B4-BE49-F238E27FC236}">
                  <a16:creationId xmlns:a16="http://schemas.microsoft.com/office/drawing/2014/main" id="{F2E644B1-8F72-4AC4-89F1-EB3A027341E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46" name="Freeform 6">
              <a:extLst>
                <a:ext uri="{FF2B5EF4-FFF2-40B4-BE49-F238E27FC236}">
                  <a16:creationId xmlns:a16="http://schemas.microsoft.com/office/drawing/2014/main" id="{1781B8E8-8A26-4FFB-BE0C-7C0C644F7C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7" name="Freeform 7">
              <a:extLst>
                <a:ext uri="{FF2B5EF4-FFF2-40B4-BE49-F238E27FC236}">
                  <a16:creationId xmlns:a16="http://schemas.microsoft.com/office/drawing/2014/main" id="{4109D997-E9DF-4429-A643-3E691E2B70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8" name="Rectangle 147">
              <a:extLst>
                <a:ext uri="{FF2B5EF4-FFF2-40B4-BE49-F238E27FC236}">
                  <a16:creationId xmlns:a16="http://schemas.microsoft.com/office/drawing/2014/main" id="{B392695A-F131-4C51-B689-3F4D5B1A2F1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49" name="Freeform 9">
              <a:extLst>
                <a:ext uri="{FF2B5EF4-FFF2-40B4-BE49-F238E27FC236}">
                  <a16:creationId xmlns:a16="http://schemas.microsoft.com/office/drawing/2014/main" id="{8218EC3E-07D0-417A-B0A8-057F825EF7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0" name="Freeform 10">
              <a:extLst>
                <a:ext uri="{FF2B5EF4-FFF2-40B4-BE49-F238E27FC236}">
                  <a16:creationId xmlns:a16="http://schemas.microsoft.com/office/drawing/2014/main" id="{B036399E-7675-47B6-A645-242946879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1" name="Freeform 11">
              <a:extLst>
                <a:ext uri="{FF2B5EF4-FFF2-40B4-BE49-F238E27FC236}">
                  <a16:creationId xmlns:a16="http://schemas.microsoft.com/office/drawing/2014/main" id="{C44A0438-B8A4-43B3-B17C-B919FCD92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2" name="Freeform 12">
              <a:extLst>
                <a:ext uri="{FF2B5EF4-FFF2-40B4-BE49-F238E27FC236}">
                  <a16:creationId xmlns:a16="http://schemas.microsoft.com/office/drawing/2014/main" id="{ABC7257F-6F64-4B81-BDA7-7C232BCBA2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3" name="Freeform 13">
              <a:extLst>
                <a:ext uri="{FF2B5EF4-FFF2-40B4-BE49-F238E27FC236}">
                  <a16:creationId xmlns:a16="http://schemas.microsoft.com/office/drawing/2014/main" id="{72DD7E92-F033-480C-A220-63CE422C3A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4" name="Freeform 14">
              <a:extLst>
                <a:ext uri="{FF2B5EF4-FFF2-40B4-BE49-F238E27FC236}">
                  <a16:creationId xmlns:a16="http://schemas.microsoft.com/office/drawing/2014/main" id="{444A9AC9-463E-45E7-A818-13F664F7C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5" name="Freeform 15">
              <a:extLst>
                <a:ext uri="{FF2B5EF4-FFF2-40B4-BE49-F238E27FC236}">
                  <a16:creationId xmlns:a16="http://schemas.microsoft.com/office/drawing/2014/main" id="{6CCE9BBE-5DE3-4991-80CA-DFEB928673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6" name="Freeform 16">
              <a:extLst>
                <a:ext uri="{FF2B5EF4-FFF2-40B4-BE49-F238E27FC236}">
                  <a16:creationId xmlns:a16="http://schemas.microsoft.com/office/drawing/2014/main" id="{3180F6DF-A13F-491C-BF97-B206E3E7B9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7" name="Freeform 17">
              <a:extLst>
                <a:ext uri="{FF2B5EF4-FFF2-40B4-BE49-F238E27FC236}">
                  <a16:creationId xmlns:a16="http://schemas.microsoft.com/office/drawing/2014/main" id="{CAD0E44C-73C8-42BB-ADA8-2BA6B3082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8" name="Freeform 18">
              <a:extLst>
                <a:ext uri="{FF2B5EF4-FFF2-40B4-BE49-F238E27FC236}">
                  <a16:creationId xmlns:a16="http://schemas.microsoft.com/office/drawing/2014/main" id="{436EC43E-A70D-4E5C-B275-35CA8E93C1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9" name="Freeform 19">
              <a:extLst>
                <a:ext uri="{FF2B5EF4-FFF2-40B4-BE49-F238E27FC236}">
                  <a16:creationId xmlns:a16="http://schemas.microsoft.com/office/drawing/2014/main" id="{ADE7E5B6-2E2A-4F56-9E90-F8613E6D1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0" name="Freeform 20">
              <a:extLst>
                <a:ext uri="{FF2B5EF4-FFF2-40B4-BE49-F238E27FC236}">
                  <a16:creationId xmlns:a16="http://schemas.microsoft.com/office/drawing/2014/main" id="{86B9E49B-AE8D-47E0-BACC-A6D0AC3AB2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1" name="Freeform 21">
              <a:extLst>
                <a:ext uri="{FF2B5EF4-FFF2-40B4-BE49-F238E27FC236}">
                  <a16:creationId xmlns:a16="http://schemas.microsoft.com/office/drawing/2014/main" id="{2EB961AF-CD61-41BA-B0B2-0741A5ED64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2" name="Freeform 22">
              <a:extLst>
                <a:ext uri="{FF2B5EF4-FFF2-40B4-BE49-F238E27FC236}">
                  <a16:creationId xmlns:a16="http://schemas.microsoft.com/office/drawing/2014/main" id="{DC42BDA1-810A-4135-B3B1-B3161D372A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3" name="Freeform 23">
              <a:extLst>
                <a:ext uri="{FF2B5EF4-FFF2-40B4-BE49-F238E27FC236}">
                  <a16:creationId xmlns:a16="http://schemas.microsoft.com/office/drawing/2014/main" id="{FA51FCA8-FCF4-4116-8CB2-5C539E37F4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4" name="Freeform 24">
              <a:extLst>
                <a:ext uri="{FF2B5EF4-FFF2-40B4-BE49-F238E27FC236}">
                  <a16:creationId xmlns:a16="http://schemas.microsoft.com/office/drawing/2014/main" id="{F2850A10-CDBC-462A-8CB7-02587468344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5" name="Freeform 25">
              <a:extLst>
                <a:ext uri="{FF2B5EF4-FFF2-40B4-BE49-F238E27FC236}">
                  <a16:creationId xmlns:a16="http://schemas.microsoft.com/office/drawing/2014/main" id="{738A37B9-77C2-4464-BF1F-2AF25A0D2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6" name="Freeform 26">
              <a:extLst>
                <a:ext uri="{FF2B5EF4-FFF2-40B4-BE49-F238E27FC236}">
                  <a16:creationId xmlns:a16="http://schemas.microsoft.com/office/drawing/2014/main" id="{89026C8B-A162-4523-A51B-9F1200BC60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7" name="Freeform 27">
              <a:extLst>
                <a:ext uri="{FF2B5EF4-FFF2-40B4-BE49-F238E27FC236}">
                  <a16:creationId xmlns:a16="http://schemas.microsoft.com/office/drawing/2014/main" id="{5B76BC40-1FA2-477D-B2C2-4763577DB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8" name="Freeform 28">
              <a:extLst>
                <a:ext uri="{FF2B5EF4-FFF2-40B4-BE49-F238E27FC236}">
                  <a16:creationId xmlns:a16="http://schemas.microsoft.com/office/drawing/2014/main" id="{6BC68EAA-2809-4AE4-80C1-2555CEF73D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9" name="Freeform 29">
              <a:extLst>
                <a:ext uri="{FF2B5EF4-FFF2-40B4-BE49-F238E27FC236}">
                  <a16:creationId xmlns:a16="http://schemas.microsoft.com/office/drawing/2014/main" id="{FE709D1B-0541-4414-9E87-CF7D6918C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0" name="Freeform 30">
              <a:extLst>
                <a:ext uri="{FF2B5EF4-FFF2-40B4-BE49-F238E27FC236}">
                  <a16:creationId xmlns:a16="http://schemas.microsoft.com/office/drawing/2014/main" id="{33BCB888-11B8-4D01-BCDA-59BBA28DC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1" name="Freeform 31">
              <a:extLst>
                <a:ext uri="{FF2B5EF4-FFF2-40B4-BE49-F238E27FC236}">
                  <a16:creationId xmlns:a16="http://schemas.microsoft.com/office/drawing/2014/main" id="{28E5CE3E-C11A-4CF7-82BF-37D1221D4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2" name="Freeform 32">
              <a:extLst>
                <a:ext uri="{FF2B5EF4-FFF2-40B4-BE49-F238E27FC236}">
                  <a16:creationId xmlns:a16="http://schemas.microsoft.com/office/drawing/2014/main" id="{55284FC3-21FB-4FA7-B695-2D6A9CEF73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3" name="Rectangle 172">
              <a:extLst>
                <a:ext uri="{FF2B5EF4-FFF2-40B4-BE49-F238E27FC236}">
                  <a16:creationId xmlns:a16="http://schemas.microsoft.com/office/drawing/2014/main" id="{13DA6B78-00DE-4E55-9124-EFD72519BB9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74" name="Freeform 34">
              <a:extLst>
                <a:ext uri="{FF2B5EF4-FFF2-40B4-BE49-F238E27FC236}">
                  <a16:creationId xmlns:a16="http://schemas.microsoft.com/office/drawing/2014/main" id="{D4602B0F-2844-48BE-9B4A-0366AC9045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5" name="Freeform 35">
              <a:extLst>
                <a:ext uri="{FF2B5EF4-FFF2-40B4-BE49-F238E27FC236}">
                  <a16:creationId xmlns:a16="http://schemas.microsoft.com/office/drawing/2014/main" id="{E31E05BB-6004-474D-9900-D990378F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6" name="Freeform 36">
              <a:extLst>
                <a:ext uri="{FF2B5EF4-FFF2-40B4-BE49-F238E27FC236}">
                  <a16:creationId xmlns:a16="http://schemas.microsoft.com/office/drawing/2014/main" id="{00BD01ED-F65D-4601-A77D-508E960E0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7" name="Freeform 37">
              <a:extLst>
                <a:ext uri="{FF2B5EF4-FFF2-40B4-BE49-F238E27FC236}">
                  <a16:creationId xmlns:a16="http://schemas.microsoft.com/office/drawing/2014/main" id="{FD307CAE-789C-4E80-B6F1-9858A3ABA3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8" name="Freeform 38">
              <a:extLst>
                <a:ext uri="{FF2B5EF4-FFF2-40B4-BE49-F238E27FC236}">
                  <a16:creationId xmlns:a16="http://schemas.microsoft.com/office/drawing/2014/main" id="{94B97B29-709E-4E24-B2FA-EF84AA12D2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9" name="Freeform 39">
              <a:extLst>
                <a:ext uri="{FF2B5EF4-FFF2-40B4-BE49-F238E27FC236}">
                  <a16:creationId xmlns:a16="http://schemas.microsoft.com/office/drawing/2014/main" id="{C05D52B9-1FA2-4E7C-8229-B09811A90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0" name="Freeform 40">
              <a:extLst>
                <a:ext uri="{FF2B5EF4-FFF2-40B4-BE49-F238E27FC236}">
                  <a16:creationId xmlns:a16="http://schemas.microsoft.com/office/drawing/2014/main" id="{CC0A5575-2FB9-440F-B9A8-E0DDE1C37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41">
              <a:extLst>
                <a:ext uri="{FF2B5EF4-FFF2-40B4-BE49-F238E27FC236}">
                  <a16:creationId xmlns:a16="http://schemas.microsoft.com/office/drawing/2014/main" id="{AFFCC88F-01DF-4DE1-8CD5-88631E3091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Freeform 42">
              <a:extLst>
                <a:ext uri="{FF2B5EF4-FFF2-40B4-BE49-F238E27FC236}">
                  <a16:creationId xmlns:a16="http://schemas.microsoft.com/office/drawing/2014/main" id="{33EEC40B-E2CD-4BAC-94D6-85B7071422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3" name="Freeform 43">
              <a:extLst>
                <a:ext uri="{FF2B5EF4-FFF2-40B4-BE49-F238E27FC236}">
                  <a16:creationId xmlns:a16="http://schemas.microsoft.com/office/drawing/2014/main" id="{3E0E9643-5C60-4933-BB1B-9A09057E7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44">
              <a:extLst>
                <a:ext uri="{FF2B5EF4-FFF2-40B4-BE49-F238E27FC236}">
                  <a16:creationId xmlns:a16="http://schemas.microsoft.com/office/drawing/2014/main" id="{94F86E92-9EC7-437C-946B-31E7C1C477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Rectangle 184">
              <a:extLst>
                <a:ext uri="{FF2B5EF4-FFF2-40B4-BE49-F238E27FC236}">
                  <a16:creationId xmlns:a16="http://schemas.microsoft.com/office/drawing/2014/main" id="{BE9A51BE-C514-46B5-ABA6-7E7C878F8E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6" name="Freeform 46">
              <a:extLst>
                <a:ext uri="{FF2B5EF4-FFF2-40B4-BE49-F238E27FC236}">
                  <a16:creationId xmlns:a16="http://schemas.microsoft.com/office/drawing/2014/main" id="{8B255447-F0E9-4D96-A4B0-F9EDDE58A3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47">
              <a:extLst>
                <a:ext uri="{FF2B5EF4-FFF2-40B4-BE49-F238E27FC236}">
                  <a16:creationId xmlns:a16="http://schemas.microsoft.com/office/drawing/2014/main" id="{AFAC5F3A-3BE7-489E-A848-498B9995F1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48">
              <a:extLst>
                <a:ext uri="{FF2B5EF4-FFF2-40B4-BE49-F238E27FC236}">
                  <a16:creationId xmlns:a16="http://schemas.microsoft.com/office/drawing/2014/main" id="{A974E7AA-5EF3-4817-B0AE-4C1A784EE9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49">
              <a:extLst>
                <a:ext uri="{FF2B5EF4-FFF2-40B4-BE49-F238E27FC236}">
                  <a16:creationId xmlns:a16="http://schemas.microsoft.com/office/drawing/2014/main" id="{8AA54AC1-3E87-49C0-A594-87829A2CFF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50">
              <a:extLst>
                <a:ext uri="{FF2B5EF4-FFF2-40B4-BE49-F238E27FC236}">
                  <a16:creationId xmlns:a16="http://schemas.microsoft.com/office/drawing/2014/main" id="{CC237789-73BC-4BD9-BFE8-1325FA4B52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51">
              <a:extLst>
                <a:ext uri="{FF2B5EF4-FFF2-40B4-BE49-F238E27FC236}">
                  <a16:creationId xmlns:a16="http://schemas.microsoft.com/office/drawing/2014/main" id="{DCF4052D-CF62-47DC-991E-49D0BA908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9" name="Freeform 52">
              <a:extLst>
                <a:ext uri="{FF2B5EF4-FFF2-40B4-BE49-F238E27FC236}">
                  <a16:creationId xmlns:a16="http://schemas.microsoft.com/office/drawing/2014/main" id="{2ABD9104-C938-44F2-8622-8407A2593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0" name="Freeform 53">
              <a:extLst>
                <a:ext uri="{FF2B5EF4-FFF2-40B4-BE49-F238E27FC236}">
                  <a16:creationId xmlns:a16="http://schemas.microsoft.com/office/drawing/2014/main" id="{4AA18F60-3E86-4A5A-B82E-A79183ED363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1" name="Freeform 54">
              <a:extLst>
                <a:ext uri="{FF2B5EF4-FFF2-40B4-BE49-F238E27FC236}">
                  <a16:creationId xmlns:a16="http://schemas.microsoft.com/office/drawing/2014/main" id="{0F34C941-6196-4937-99E5-14AAD23F28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2" name="Freeform 55">
              <a:extLst>
                <a:ext uri="{FF2B5EF4-FFF2-40B4-BE49-F238E27FC236}">
                  <a16:creationId xmlns:a16="http://schemas.microsoft.com/office/drawing/2014/main" id="{60DB8A6C-23D7-4A88-BDCE-8FEC86A12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3" name="Freeform 56">
              <a:extLst>
                <a:ext uri="{FF2B5EF4-FFF2-40B4-BE49-F238E27FC236}">
                  <a16:creationId xmlns:a16="http://schemas.microsoft.com/office/drawing/2014/main" id="{29F5F702-AEE6-4633-BB20-7A15C3A31F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4" name="Freeform 57">
              <a:extLst>
                <a:ext uri="{FF2B5EF4-FFF2-40B4-BE49-F238E27FC236}">
                  <a16:creationId xmlns:a16="http://schemas.microsoft.com/office/drawing/2014/main" id="{F30C7A45-6890-4EA5-9F6B-E2AB4D04C5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5" name="Freeform 58">
              <a:extLst>
                <a:ext uri="{FF2B5EF4-FFF2-40B4-BE49-F238E27FC236}">
                  <a16:creationId xmlns:a16="http://schemas.microsoft.com/office/drawing/2014/main" id="{F31A7373-F68A-485D-95DC-B53ACC7B5F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3" name="Footer Placeholder 2">
            <a:extLst>
              <a:ext uri="{FF2B5EF4-FFF2-40B4-BE49-F238E27FC236}">
                <a16:creationId xmlns:a16="http://schemas.microsoft.com/office/drawing/2014/main" id="{4FC054FE-B03E-40B8-B2A5-2D05CE2651F0}"/>
              </a:ext>
            </a:extLst>
          </p:cNvPr>
          <p:cNvSpPr>
            <a:spLocks noGrp="1"/>
          </p:cNvSpPr>
          <p:nvPr>
            <p:ph type="ftr" sz="quarter" idx="11"/>
          </p:nvPr>
        </p:nvSpPr>
        <p:spPr>
          <a:xfrm>
            <a:off x="1990725" y="5883275"/>
            <a:ext cx="5167159" cy="365125"/>
          </a:xfrm>
        </p:spPr>
        <p:txBody>
          <a:bodyPr>
            <a:normAutofit/>
          </a:bodyPr>
          <a:lstStyle/>
          <a:p>
            <a:pPr>
              <a:spcAft>
                <a:spcPts val="600"/>
              </a:spcAft>
            </a:pPr>
            <a:r>
              <a:rPr lang="en-US">
                <a:solidFill>
                  <a:srgbClr val="FFFFFF"/>
                </a:solidFill>
              </a:rPr>
              <a:t>44th WCARS, Sevilla Spain - March 21 &amp; 22, 2019</a:t>
            </a:r>
          </a:p>
        </p:txBody>
      </p:sp>
      <p:graphicFrame>
        <p:nvGraphicFramePr>
          <p:cNvPr id="200" name="Content Placeholder 2" descr="Smart Art">
            <a:extLst>
              <a:ext uri="{FF2B5EF4-FFF2-40B4-BE49-F238E27FC236}">
                <a16:creationId xmlns:a16="http://schemas.microsoft.com/office/drawing/2014/main" id="{C7094B13-F699-4785-845B-4DB18710A2F8}"/>
              </a:ext>
            </a:extLst>
          </p:cNvPr>
          <p:cNvGraphicFramePr>
            <a:graphicFrameLocks noGrp="1"/>
          </p:cNvGraphicFramePr>
          <p:nvPr>
            <p:ph idx="1"/>
            <p:extLst>
              <p:ext uri="{D42A27DB-BD31-4B8C-83A1-F6EECF244321}">
                <p14:modId xmlns:p14="http://schemas.microsoft.com/office/powerpoint/2010/main" val="3042240564"/>
              </p:ext>
            </p:extLst>
          </p:nvPr>
        </p:nvGraphicFramePr>
        <p:xfrm>
          <a:off x="7962519" y="2249487"/>
          <a:ext cx="3084892" cy="35417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2665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44AB6-7A07-449E-B790-028EF0BE56E2}"/>
              </a:ext>
            </a:extLst>
          </p:cNvPr>
          <p:cNvSpPr>
            <a:spLocks noGrp="1"/>
          </p:cNvSpPr>
          <p:nvPr>
            <p:ph type="title"/>
          </p:nvPr>
        </p:nvSpPr>
        <p:spPr>
          <a:xfrm>
            <a:off x="581192" y="702156"/>
            <a:ext cx="11029616" cy="1013800"/>
          </a:xfrm>
        </p:spPr>
        <p:txBody>
          <a:bodyPr/>
          <a:lstStyle/>
          <a:p>
            <a:r>
              <a:rPr lang="en-US"/>
              <a:t>Where and how is it being used now?</a:t>
            </a:r>
            <a:endParaRPr lang="en-US" dirty="0"/>
          </a:p>
        </p:txBody>
      </p:sp>
      <p:sp>
        <p:nvSpPr>
          <p:cNvPr id="3" name="Content Placeholder 2">
            <a:extLst>
              <a:ext uri="{FF2B5EF4-FFF2-40B4-BE49-F238E27FC236}">
                <a16:creationId xmlns:a16="http://schemas.microsoft.com/office/drawing/2014/main" id="{71B427F5-D2C5-47C9-BA66-AE9BE2032AF3}"/>
              </a:ext>
            </a:extLst>
          </p:cNvPr>
          <p:cNvSpPr>
            <a:spLocks noGrp="1"/>
          </p:cNvSpPr>
          <p:nvPr>
            <p:ph idx="1"/>
          </p:nvPr>
        </p:nvSpPr>
        <p:spPr>
          <a:xfrm>
            <a:off x="917094" y="1881916"/>
            <a:ext cx="7041918" cy="3678303"/>
          </a:xfrm>
        </p:spPr>
        <p:txBody>
          <a:bodyPr>
            <a:normAutofit fontScale="85000" lnSpcReduction="20000"/>
          </a:bodyPr>
          <a:lstStyle/>
          <a:p>
            <a:r>
              <a:rPr lang="en-US" sz="3200" dirty="0"/>
              <a:t>30% of large companies in the U.S. have undertaken AI projects</a:t>
            </a:r>
          </a:p>
          <a:p>
            <a:r>
              <a:rPr lang="en-US" sz="3200" dirty="0"/>
              <a:t>More than 2000 AI startups </a:t>
            </a:r>
          </a:p>
          <a:p>
            <a:r>
              <a:rPr lang="en-US" sz="3200" dirty="0"/>
              <a:t>At least 6 AI research think tanks (Stanford, Toronto, MIT, MIRI, DARPA, </a:t>
            </a:r>
            <a:r>
              <a:rPr lang="en-US" sz="3200" dirty="0" err="1"/>
              <a:t>OpenAI</a:t>
            </a:r>
            <a:r>
              <a:rPr lang="en-US" sz="3200" dirty="0"/>
              <a:t>)</a:t>
            </a:r>
          </a:p>
          <a:p>
            <a:r>
              <a:rPr lang="en-US" sz="4300" dirty="0"/>
              <a:t>55 companies report AI as a risk in 2018 annual reports</a:t>
            </a:r>
          </a:p>
        </p:txBody>
      </p:sp>
      <p:pic>
        <p:nvPicPr>
          <p:cNvPr id="5" name="Picture 4" descr="A screenshot of a cell phone&#10;&#10;Description automatically generated">
            <a:extLst>
              <a:ext uri="{FF2B5EF4-FFF2-40B4-BE49-F238E27FC236}">
                <a16:creationId xmlns:a16="http://schemas.microsoft.com/office/drawing/2014/main" id="{76BBA571-781F-4A1C-98C2-215A00EB2106}"/>
              </a:ext>
            </a:extLst>
          </p:cNvPr>
          <p:cNvPicPr>
            <a:picLocks noChangeAspect="1"/>
          </p:cNvPicPr>
          <p:nvPr/>
        </p:nvPicPr>
        <p:blipFill>
          <a:blip r:embed="rId2"/>
          <a:stretch>
            <a:fillRect/>
          </a:stretch>
        </p:blipFill>
        <p:spPr>
          <a:xfrm>
            <a:off x="9046745" y="0"/>
            <a:ext cx="3362693" cy="6858000"/>
          </a:xfrm>
          <a:prstGeom prst="rect">
            <a:avLst/>
          </a:prstGeom>
        </p:spPr>
      </p:pic>
      <p:sp>
        <p:nvSpPr>
          <p:cNvPr id="4" name="Footer Placeholder 3">
            <a:extLst>
              <a:ext uri="{FF2B5EF4-FFF2-40B4-BE49-F238E27FC236}">
                <a16:creationId xmlns:a16="http://schemas.microsoft.com/office/drawing/2014/main" id="{40B26B55-F24F-4289-AFEF-EFBF13354F66}"/>
              </a:ext>
            </a:extLst>
          </p:cNvPr>
          <p:cNvSpPr>
            <a:spLocks noGrp="1"/>
          </p:cNvSpPr>
          <p:nvPr>
            <p:ph type="ftr" sz="quarter" idx="11"/>
          </p:nvPr>
        </p:nvSpPr>
        <p:spPr/>
        <p:txBody>
          <a:bodyPr/>
          <a:lstStyle/>
          <a:p>
            <a:r>
              <a:rPr lang="en-US"/>
              <a:t>44th WCARS, Sevilla Spain - March 21 &amp; 22, 2019</a:t>
            </a:r>
            <a:endParaRPr lang="en-US" dirty="0"/>
          </a:p>
        </p:txBody>
      </p:sp>
    </p:spTree>
    <p:extLst>
      <p:ext uri="{BB962C8B-B14F-4D97-AF65-F5344CB8AC3E}">
        <p14:creationId xmlns:p14="http://schemas.microsoft.com/office/powerpoint/2010/main" val="2923388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extLst/>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02BEECF8-26EF-4EC4-A68C-53237AE4FBE8}"/>
              </a:ext>
            </a:extLst>
          </p:cNvPr>
          <p:cNvPicPr>
            <a:picLocks noChangeAspect="1"/>
          </p:cNvPicPr>
          <p:nvPr/>
        </p:nvPicPr>
        <p:blipFill>
          <a:blip r:embed="rId3"/>
          <a:stretch>
            <a:fillRect/>
          </a:stretch>
        </p:blipFill>
        <p:spPr>
          <a:xfrm>
            <a:off x="1293356" y="643467"/>
            <a:ext cx="9605288" cy="5571066"/>
          </a:xfrm>
          <a:prstGeom prst="rect">
            <a:avLst/>
          </a:prstGeom>
        </p:spPr>
      </p:pic>
      <p:sp>
        <p:nvSpPr>
          <p:cNvPr id="2" name="Footer Placeholder 1">
            <a:extLst>
              <a:ext uri="{FF2B5EF4-FFF2-40B4-BE49-F238E27FC236}">
                <a16:creationId xmlns:a16="http://schemas.microsoft.com/office/drawing/2014/main" id="{166A1258-5330-4744-8FF7-B702E8727453}"/>
              </a:ext>
            </a:extLst>
          </p:cNvPr>
          <p:cNvSpPr>
            <a:spLocks noGrp="1"/>
          </p:cNvSpPr>
          <p:nvPr>
            <p:ph type="ftr" sz="quarter" idx="11"/>
          </p:nvPr>
        </p:nvSpPr>
        <p:spPr>
          <a:xfrm>
            <a:off x="1141411" y="6442566"/>
            <a:ext cx="6239309" cy="365125"/>
          </a:xfrm>
        </p:spPr>
        <p:txBody>
          <a:bodyPr>
            <a:normAutofit/>
          </a:bodyPr>
          <a:lstStyle/>
          <a:p>
            <a:pPr>
              <a:spcAft>
                <a:spcPts val="600"/>
              </a:spcAft>
            </a:pPr>
            <a:r>
              <a:rPr lang="en-US">
                <a:solidFill>
                  <a:schemeClr val="tx1"/>
                </a:solidFill>
              </a:rPr>
              <a:t>44th WCARS, Sevilla Spain - March 21 &amp; 22, 2019</a:t>
            </a:r>
          </a:p>
        </p:txBody>
      </p:sp>
    </p:spTree>
    <p:extLst>
      <p:ext uri="{BB962C8B-B14F-4D97-AF65-F5344CB8AC3E}">
        <p14:creationId xmlns:p14="http://schemas.microsoft.com/office/powerpoint/2010/main" val="596496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78A47D-4F17-40FE-AB70-7AF78A957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00" y="-14287"/>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5BE3A7E-6A3F-401E-A025-BBB8FDB8DD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tx1">
              <a:alpha val="60000"/>
            </a:schemeClr>
          </a:solidFill>
        </p:grpSpPr>
        <p:sp>
          <p:nvSpPr>
            <p:cNvPr id="12" name="Rectangle 5">
              <a:extLst>
                <a:ext uri="{FF2B5EF4-FFF2-40B4-BE49-F238E27FC236}">
                  <a16:creationId xmlns:a16="http://schemas.microsoft.com/office/drawing/2014/main" id="{41EE9036-817C-476C-BD59-B5184F9A3E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13" name="Freeform 6">
              <a:extLst>
                <a:ext uri="{FF2B5EF4-FFF2-40B4-BE49-F238E27FC236}">
                  <a16:creationId xmlns:a16="http://schemas.microsoft.com/office/drawing/2014/main" id="{F098087A-B4E4-4300-A841-44988BD88E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4" name="Freeform 7">
              <a:extLst>
                <a:ext uri="{FF2B5EF4-FFF2-40B4-BE49-F238E27FC236}">
                  <a16:creationId xmlns:a16="http://schemas.microsoft.com/office/drawing/2014/main" id="{F5BD5F4B-A39C-4DF9-84E4-A4D33F30E6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5" name="Freeform 8">
              <a:extLst>
                <a:ext uri="{FF2B5EF4-FFF2-40B4-BE49-F238E27FC236}">
                  <a16:creationId xmlns:a16="http://schemas.microsoft.com/office/drawing/2014/main" id="{D7FA9858-BFA0-4D5B-AF72-B1B65EB06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6" name="Freeform 9">
              <a:extLst>
                <a:ext uri="{FF2B5EF4-FFF2-40B4-BE49-F238E27FC236}">
                  <a16:creationId xmlns:a16="http://schemas.microsoft.com/office/drawing/2014/main" id="{A508A5F3-AFE0-4750-A9C2-B51A514FFC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7" name="Freeform 10">
              <a:extLst>
                <a:ext uri="{FF2B5EF4-FFF2-40B4-BE49-F238E27FC236}">
                  <a16:creationId xmlns:a16="http://schemas.microsoft.com/office/drawing/2014/main" id="{92B4AAEB-ABF4-42A7-BE52-0B442190D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8" name="Freeform 11">
              <a:extLst>
                <a:ext uri="{FF2B5EF4-FFF2-40B4-BE49-F238E27FC236}">
                  <a16:creationId xmlns:a16="http://schemas.microsoft.com/office/drawing/2014/main" id="{3767C370-4A42-4376-8CAE-606C4BC8F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9" name="Freeform 12">
              <a:extLst>
                <a:ext uri="{FF2B5EF4-FFF2-40B4-BE49-F238E27FC236}">
                  <a16:creationId xmlns:a16="http://schemas.microsoft.com/office/drawing/2014/main" id="{36205F53-9C95-4954-B97C-1625BB8A35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0" name="Freeform 13">
              <a:extLst>
                <a:ext uri="{FF2B5EF4-FFF2-40B4-BE49-F238E27FC236}">
                  <a16:creationId xmlns:a16="http://schemas.microsoft.com/office/drawing/2014/main" id="{DC80B58E-3469-43E9-96FC-D747B6983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 name="Freeform 14">
              <a:extLst>
                <a:ext uri="{FF2B5EF4-FFF2-40B4-BE49-F238E27FC236}">
                  <a16:creationId xmlns:a16="http://schemas.microsoft.com/office/drawing/2014/main" id="{E17A4ED2-DDD7-4B4D-A39C-9B0121C88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2" name="Freeform 15">
              <a:extLst>
                <a:ext uri="{FF2B5EF4-FFF2-40B4-BE49-F238E27FC236}">
                  <a16:creationId xmlns:a16="http://schemas.microsoft.com/office/drawing/2014/main" id="{A2C14A85-E7A9-4E1D-809F-20F5CFA788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3" name="Line 16">
              <a:extLst>
                <a:ext uri="{FF2B5EF4-FFF2-40B4-BE49-F238E27FC236}">
                  <a16:creationId xmlns:a16="http://schemas.microsoft.com/office/drawing/2014/main" id="{F3D51E32-9399-4B7F-8D91-BF9A068B834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4" name="Freeform 17">
              <a:extLst>
                <a:ext uri="{FF2B5EF4-FFF2-40B4-BE49-F238E27FC236}">
                  <a16:creationId xmlns:a16="http://schemas.microsoft.com/office/drawing/2014/main" id="{9969F9D2-502D-4C1D-ABA5-02B1BF2A00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5" name="Freeform 18">
              <a:extLst>
                <a:ext uri="{FF2B5EF4-FFF2-40B4-BE49-F238E27FC236}">
                  <a16:creationId xmlns:a16="http://schemas.microsoft.com/office/drawing/2014/main" id="{4AE555C6-5623-478A-BF35-63E9929A3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6" name="Freeform 19">
              <a:extLst>
                <a:ext uri="{FF2B5EF4-FFF2-40B4-BE49-F238E27FC236}">
                  <a16:creationId xmlns:a16="http://schemas.microsoft.com/office/drawing/2014/main" id="{A3D3AED4-A69E-4301-9BB4-436DC5F0C9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7" name="Freeform 20">
              <a:extLst>
                <a:ext uri="{FF2B5EF4-FFF2-40B4-BE49-F238E27FC236}">
                  <a16:creationId xmlns:a16="http://schemas.microsoft.com/office/drawing/2014/main" id="{C3B8082C-2D81-48D7-8B45-85B7C89296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8" name="Rectangle 21">
              <a:extLst>
                <a:ext uri="{FF2B5EF4-FFF2-40B4-BE49-F238E27FC236}">
                  <a16:creationId xmlns:a16="http://schemas.microsoft.com/office/drawing/2014/main" id="{9AD35461-BA86-408B-8A29-244EB2F2FB5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29" name="Freeform 22">
              <a:extLst>
                <a:ext uri="{FF2B5EF4-FFF2-40B4-BE49-F238E27FC236}">
                  <a16:creationId xmlns:a16="http://schemas.microsoft.com/office/drawing/2014/main" id="{F238E495-B6C6-4857-899B-CDD584831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0" name="Freeform 23">
              <a:extLst>
                <a:ext uri="{FF2B5EF4-FFF2-40B4-BE49-F238E27FC236}">
                  <a16:creationId xmlns:a16="http://schemas.microsoft.com/office/drawing/2014/main" id="{E20A751E-054C-4EC2-8DA3-0EC923A6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1" name="Freeform 24">
              <a:extLst>
                <a:ext uri="{FF2B5EF4-FFF2-40B4-BE49-F238E27FC236}">
                  <a16:creationId xmlns:a16="http://schemas.microsoft.com/office/drawing/2014/main" id="{B6E8E701-3D21-4E5C-AB6E-9A7404697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2" name="Freeform 25">
              <a:extLst>
                <a:ext uri="{FF2B5EF4-FFF2-40B4-BE49-F238E27FC236}">
                  <a16:creationId xmlns:a16="http://schemas.microsoft.com/office/drawing/2014/main" id="{431BDA41-D09D-4984-B888-756F5F81B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3" name="Freeform 26">
              <a:extLst>
                <a:ext uri="{FF2B5EF4-FFF2-40B4-BE49-F238E27FC236}">
                  <a16:creationId xmlns:a16="http://schemas.microsoft.com/office/drawing/2014/main" id="{0DC943D2-20E4-4C00-82D2-D405A7C00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4" name="Freeform 27">
              <a:extLst>
                <a:ext uri="{FF2B5EF4-FFF2-40B4-BE49-F238E27FC236}">
                  <a16:creationId xmlns:a16="http://schemas.microsoft.com/office/drawing/2014/main" id="{4BC34A74-80A2-4DE1-8ADC-BBD170903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5" name="Freeform 28">
              <a:extLst>
                <a:ext uri="{FF2B5EF4-FFF2-40B4-BE49-F238E27FC236}">
                  <a16:creationId xmlns:a16="http://schemas.microsoft.com/office/drawing/2014/main" id="{C6C3CA25-431F-4E26-952D-4AA9C4C72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6" name="Freeform 29">
              <a:extLst>
                <a:ext uri="{FF2B5EF4-FFF2-40B4-BE49-F238E27FC236}">
                  <a16:creationId xmlns:a16="http://schemas.microsoft.com/office/drawing/2014/main" id="{776D1836-82AE-40EF-9829-C6B8D2CF0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7" name="Freeform 30">
              <a:extLst>
                <a:ext uri="{FF2B5EF4-FFF2-40B4-BE49-F238E27FC236}">
                  <a16:creationId xmlns:a16="http://schemas.microsoft.com/office/drawing/2014/main" id="{9A8E397E-ADF9-45C1-98F4-3F5A86378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8" name="Freeform 31">
              <a:extLst>
                <a:ext uri="{FF2B5EF4-FFF2-40B4-BE49-F238E27FC236}">
                  <a16:creationId xmlns:a16="http://schemas.microsoft.com/office/drawing/2014/main" id="{DE07CFD9-357F-40BC-A792-CE874BFE50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grpSp>
      <p:sp>
        <p:nvSpPr>
          <p:cNvPr id="2" name="Title 1">
            <a:extLst>
              <a:ext uri="{FF2B5EF4-FFF2-40B4-BE49-F238E27FC236}">
                <a16:creationId xmlns:a16="http://schemas.microsoft.com/office/drawing/2014/main" id="{28E5C1E1-BD2E-4EC0-BD1F-81E70C27D6A1}"/>
              </a:ext>
            </a:extLst>
          </p:cNvPr>
          <p:cNvSpPr>
            <a:spLocks noGrp="1"/>
          </p:cNvSpPr>
          <p:nvPr>
            <p:ph type="title"/>
          </p:nvPr>
        </p:nvSpPr>
        <p:spPr>
          <a:xfrm>
            <a:off x="1141413" y="1082673"/>
            <a:ext cx="2869416" cy="4708528"/>
          </a:xfrm>
        </p:spPr>
        <p:txBody>
          <a:bodyPr>
            <a:normAutofit/>
          </a:bodyPr>
          <a:lstStyle/>
          <a:p>
            <a:pPr algn="r"/>
            <a:r>
              <a:rPr lang="en-US" sz="4000" b="1" i="1" dirty="0"/>
              <a:t>Phase Three - Ethical AI Internal Controls Guideline</a:t>
            </a:r>
            <a:br>
              <a:rPr lang="en-US" sz="4000" b="1" dirty="0"/>
            </a:br>
            <a:endParaRPr lang="en-US" sz="4000" dirty="0"/>
          </a:p>
        </p:txBody>
      </p:sp>
      <p:cxnSp>
        <p:nvCxnSpPr>
          <p:cNvPr id="40" name="Straight Connector 39">
            <a:extLst>
              <a:ext uri="{FF2B5EF4-FFF2-40B4-BE49-F238E27FC236}">
                <a16:creationId xmlns:a16="http://schemas.microsoft.com/office/drawing/2014/main" id="{085ECEC0-FF5D-4348-92C7-1EA7C61E77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7A380D5-277F-49D5-8198-CF5AA35050D6}"/>
              </a:ext>
            </a:extLst>
          </p:cNvPr>
          <p:cNvSpPr>
            <a:spLocks noGrp="1"/>
          </p:cNvSpPr>
          <p:nvPr>
            <p:ph idx="1"/>
          </p:nvPr>
        </p:nvSpPr>
        <p:spPr>
          <a:xfrm>
            <a:off x="5297763" y="1082673"/>
            <a:ext cx="5751237" cy="4708528"/>
          </a:xfrm>
        </p:spPr>
        <p:txBody>
          <a:bodyPr anchor="ctr">
            <a:normAutofit fontScale="92500" lnSpcReduction="10000"/>
          </a:bodyPr>
          <a:lstStyle/>
          <a:p>
            <a:pPr marL="0" indent="0">
              <a:buNone/>
            </a:pPr>
            <a:r>
              <a:rPr lang="en-US" sz="2600" dirty="0"/>
              <a:t>The purpose of an ethical AI inherent controls guideline is to identify:</a:t>
            </a:r>
          </a:p>
          <a:p>
            <a:pPr lvl="0"/>
            <a:r>
              <a:rPr lang="en-US" sz="2000" dirty="0"/>
              <a:t>Inherent ethical risks from utilizing AI in business</a:t>
            </a:r>
          </a:p>
          <a:p>
            <a:pPr lvl="0"/>
            <a:r>
              <a:rPr lang="en-US" sz="2000" dirty="0"/>
              <a:t>Threats to organizations arising from unethical AI</a:t>
            </a:r>
          </a:p>
          <a:p>
            <a:pPr lvl="0"/>
            <a:r>
              <a:rPr lang="en-US" sz="2000" dirty="0"/>
              <a:t>Ethical vulnerabilities (internal and external to organizations)</a:t>
            </a:r>
          </a:p>
          <a:p>
            <a:pPr lvl="0"/>
            <a:r>
              <a:rPr lang="en-US" sz="2000" dirty="0"/>
              <a:t>The harm or adverse consequence to the firm from unethical AI</a:t>
            </a:r>
          </a:p>
          <a:p>
            <a:pPr lvl="0"/>
            <a:r>
              <a:rPr lang="en-US" sz="2000" dirty="0"/>
              <a:t>The likelihood that harm will occur from unethical AI</a:t>
            </a:r>
          </a:p>
          <a:p>
            <a:pPr lvl="0"/>
            <a:r>
              <a:rPr lang="en-US" sz="2000" dirty="0"/>
              <a:t>Identify the internal controls that have been designed and that are being enforced to mitigate these issues</a:t>
            </a:r>
          </a:p>
          <a:p>
            <a:pPr marL="0" indent="0">
              <a:buNone/>
            </a:pPr>
            <a:endParaRPr lang="en-US" sz="1800" dirty="0"/>
          </a:p>
        </p:txBody>
      </p:sp>
      <p:sp>
        <p:nvSpPr>
          <p:cNvPr id="4" name="Footer Placeholder 3">
            <a:extLst>
              <a:ext uri="{FF2B5EF4-FFF2-40B4-BE49-F238E27FC236}">
                <a16:creationId xmlns:a16="http://schemas.microsoft.com/office/drawing/2014/main" id="{D960955D-2A80-496A-B819-74B6030E922B}"/>
              </a:ext>
            </a:extLst>
          </p:cNvPr>
          <p:cNvSpPr>
            <a:spLocks noGrp="1"/>
          </p:cNvSpPr>
          <p:nvPr>
            <p:ph type="ftr" sz="quarter" idx="11"/>
          </p:nvPr>
        </p:nvSpPr>
        <p:spPr>
          <a:xfrm>
            <a:off x="1141411" y="5883275"/>
            <a:ext cx="6239309" cy="365125"/>
          </a:xfrm>
        </p:spPr>
        <p:txBody>
          <a:bodyPr>
            <a:normAutofit/>
          </a:bodyPr>
          <a:lstStyle/>
          <a:p>
            <a:pPr>
              <a:spcAft>
                <a:spcPts val="600"/>
              </a:spcAft>
            </a:pPr>
            <a:r>
              <a:rPr lang="en-US" dirty="0"/>
              <a:t>44th WCARS, Sevilla Spain - March 21 &amp; 22, 2019</a:t>
            </a:r>
            <a:endParaRPr lang="en-US"/>
          </a:p>
        </p:txBody>
      </p:sp>
      <p:grpSp>
        <p:nvGrpSpPr>
          <p:cNvPr id="42" name="Group 41">
            <a:extLst>
              <a:ext uri="{FF2B5EF4-FFF2-40B4-BE49-F238E27FC236}">
                <a16:creationId xmlns:a16="http://schemas.microsoft.com/office/drawing/2014/main" id="{F4E035BE-9FF4-43D3-BC25-CF582D7FF8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solidFill>
            <a:schemeClr val="tx1">
              <a:alpha val="60000"/>
            </a:schemeClr>
          </a:solidFill>
        </p:grpSpPr>
        <p:sp>
          <p:nvSpPr>
            <p:cNvPr id="43" name="Freeform 32">
              <a:extLst>
                <a:ext uri="{FF2B5EF4-FFF2-40B4-BE49-F238E27FC236}">
                  <a16:creationId xmlns:a16="http://schemas.microsoft.com/office/drawing/2014/main" id="{F98BCEB2-EC20-4E84-A994-0AC37292C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4" name="Freeform 33">
              <a:extLst>
                <a:ext uri="{FF2B5EF4-FFF2-40B4-BE49-F238E27FC236}">
                  <a16:creationId xmlns:a16="http://schemas.microsoft.com/office/drawing/2014/main" id="{7A2E1821-AEDF-417E-9F17-83379E9C09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5" name="Freeform 34">
              <a:extLst>
                <a:ext uri="{FF2B5EF4-FFF2-40B4-BE49-F238E27FC236}">
                  <a16:creationId xmlns:a16="http://schemas.microsoft.com/office/drawing/2014/main" id="{CB3734E2-8292-4B47-B6AB-0E5A058DE9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6" name="Freeform 35">
              <a:extLst>
                <a:ext uri="{FF2B5EF4-FFF2-40B4-BE49-F238E27FC236}">
                  <a16:creationId xmlns:a16="http://schemas.microsoft.com/office/drawing/2014/main" id="{A0B09C51-29AB-45C0-B707-CCFB9DF28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7" name="Freeform 36">
              <a:extLst>
                <a:ext uri="{FF2B5EF4-FFF2-40B4-BE49-F238E27FC236}">
                  <a16:creationId xmlns:a16="http://schemas.microsoft.com/office/drawing/2014/main" id="{510C0CED-AE1B-45AE-B5E1-57521E589D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8" name="Freeform 37">
              <a:extLst>
                <a:ext uri="{FF2B5EF4-FFF2-40B4-BE49-F238E27FC236}">
                  <a16:creationId xmlns:a16="http://schemas.microsoft.com/office/drawing/2014/main" id="{591F2327-4B45-41AA-B41C-7404B6A1E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9" name="Freeform 38">
              <a:extLst>
                <a:ext uri="{FF2B5EF4-FFF2-40B4-BE49-F238E27FC236}">
                  <a16:creationId xmlns:a16="http://schemas.microsoft.com/office/drawing/2014/main" id="{5A63224C-41A0-42C0-96F6-0B2BE99A13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0" name="Freeform 39">
              <a:extLst>
                <a:ext uri="{FF2B5EF4-FFF2-40B4-BE49-F238E27FC236}">
                  <a16:creationId xmlns:a16="http://schemas.microsoft.com/office/drawing/2014/main" id="{A7C00B9F-C253-4776-9935-EC02254A4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1" name="Freeform 40">
              <a:extLst>
                <a:ext uri="{FF2B5EF4-FFF2-40B4-BE49-F238E27FC236}">
                  <a16:creationId xmlns:a16="http://schemas.microsoft.com/office/drawing/2014/main" id="{5062D4AA-13F3-4064-8440-FFE8562D85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2" name="Rectangle 41">
              <a:extLst>
                <a:ext uri="{FF2B5EF4-FFF2-40B4-BE49-F238E27FC236}">
                  <a16:creationId xmlns:a16="http://schemas.microsoft.com/office/drawing/2014/main" id="{3E143B27-CB82-440B-879B-D25C1891C1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grpSp>
    </p:spTree>
    <p:extLst>
      <p:ext uri="{BB962C8B-B14F-4D97-AF65-F5344CB8AC3E}">
        <p14:creationId xmlns:p14="http://schemas.microsoft.com/office/powerpoint/2010/main" val="1456816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5C1E1-BD2E-4EC0-BD1F-81E70C27D6A1}"/>
              </a:ext>
            </a:extLst>
          </p:cNvPr>
          <p:cNvSpPr>
            <a:spLocks noGrp="1"/>
          </p:cNvSpPr>
          <p:nvPr>
            <p:ph type="title"/>
          </p:nvPr>
        </p:nvSpPr>
        <p:spPr>
          <a:xfrm>
            <a:off x="1143001" y="9331"/>
            <a:ext cx="9905998" cy="1530220"/>
          </a:xfrm>
        </p:spPr>
        <p:txBody>
          <a:bodyPr>
            <a:normAutofit fontScale="90000"/>
          </a:bodyPr>
          <a:lstStyle/>
          <a:p>
            <a:r>
              <a:rPr lang="en-US" b="1" i="1" dirty="0"/>
              <a:t>Phase Three - Ethical AI Internal Controls Guideline</a:t>
            </a:r>
            <a:br>
              <a:rPr lang="en-US" b="1" dirty="0"/>
            </a:br>
            <a:endParaRPr lang="en-US" dirty="0"/>
          </a:p>
        </p:txBody>
      </p:sp>
      <p:graphicFrame>
        <p:nvGraphicFramePr>
          <p:cNvPr id="9" name="Content Placeholder 8">
            <a:extLst>
              <a:ext uri="{FF2B5EF4-FFF2-40B4-BE49-F238E27FC236}">
                <a16:creationId xmlns:a16="http://schemas.microsoft.com/office/drawing/2014/main" id="{0F4209BF-3ABE-456D-8E4D-3AEC77426565}"/>
              </a:ext>
            </a:extLst>
          </p:cNvPr>
          <p:cNvGraphicFramePr>
            <a:graphicFrameLocks noGrp="1"/>
          </p:cNvGraphicFramePr>
          <p:nvPr>
            <p:ph idx="1"/>
            <p:extLst>
              <p:ext uri="{D42A27DB-BD31-4B8C-83A1-F6EECF244321}">
                <p14:modId xmlns:p14="http://schemas.microsoft.com/office/powerpoint/2010/main" val="3018789924"/>
              </p:ext>
            </p:extLst>
          </p:nvPr>
        </p:nvGraphicFramePr>
        <p:xfrm>
          <a:off x="793102" y="1082351"/>
          <a:ext cx="10618237" cy="5226114"/>
        </p:xfrm>
        <a:graphic>
          <a:graphicData uri="http://schemas.openxmlformats.org/drawingml/2006/table">
            <a:tbl>
              <a:tblPr firstRow="1" firstCol="1" bandRow="1">
                <a:tableStyleId>{5C22544A-7EE6-4342-B048-85BDC9FD1C3A}</a:tableStyleId>
              </a:tblPr>
              <a:tblGrid>
                <a:gridCol w="1410895">
                  <a:extLst>
                    <a:ext uri="{9D8B030D-6E8A-4147-A177-3AD203B41FA5}">
                      <a16:colId xmlns:a16="http://schemas.microsoft.com/office/drawing/2014/main" val="2478241608"/>
                    </a:ext>
                  </a:extLst>
                </a:gridCol>
                <a:gridCol w="1720053">
                  <a:extLst>
                    <a:ext uri="{9D8B030D-6E8A-4147-A177-3AD203B41FA5}">
                      <a16:colId xmlns:a16="http://schemas.microsoft.com/office/drawing/2014/main" val="2156883059"/>
                    </a:ext>
                  </a:extLst>
                </a:gridCol>
                <a:gridCol w="2124771">
                  <a:extLst>
                    <a:ext uri="{9D8B030D-6E8A-4147-A177-3AD203B41FA5}">
                      <a16:colId xmlns:a16="http://schemas.microsoft.com/office/drawing/2014/main" val="362298094"/>
                    </a:ext>
                  </a:extLst>
                </a:gridCol>
                <a:gridCol w="2023592">
                  <a:extLst>
                    <a:ext uri="{9D8B030D-6E8A-4147-A177-3AD203B41FA5}">
                      <a16:colId xmlns:a16="http://schemas.microsoft.com/office/drawing/2014/main" val="3516147277"/>
                    </a:ext>
                  </a:extLst>
                </a:gridCol>
                <a:gridCol w="3338926">
                  <a:extLst>
                    <a:ext uri="{9D8B030D-6E8A-4147-A177-3AD203B41FA5}">
                      <a16:colId xmlns:a16="http://schemas.microsoft.com/office/drawing/2014/main" val="1917665527"/>
                    </a:ext>
                  </a:extLst>
                </a:gridCol>
              </a:tblGrid>
              <a:tr h="668906">
                <a:tc>
                  <a:txBody>
                    <a:bodyPr/>
                    <a:lstStyle/>
                    <a:p>
                      <a:pPr marL="0" marR="0" algn="ctr">
                        <a:lnSpc>
                          <a:spcPct val="107000"/>
                        </a:lnSpc>
                        <a:spcBef>
                          <a:spcPts val="0"/>
                        </a:spcBef>
                        <a:spcAft>
                          <a:spcPts val="0"/>
                        </a:spcAft>
                      </a:pPr>
                      <a:r>
                        <a:rPr lang="en-US" sz="1400" dirty="0">
                          <a:solidFill>
                            <a:schemeClr val="bg1"/>
                          </a:solidFill>
                          <a:effectLst/>
                        </a:rPr>
                        <a:t>Asset</a:t>
                      </a:r>
                    </a:p>
                    <a:p>
                      <a:pPr marL="0" marR="0" algn="ctr">
                        <a:lnSpc>
                          <a:spcPct val="107000"/>
                        </a:lnSpc>
                        <a:spcBef>
                          <a:spcPts val="0"/>
                        </a:spcBef>
                        <a:spcAft>
                          <a:spcPts val="0"/>
                        </a:spcAft>
                      </a:pPr>
                      <a:r>
                        <a:rPr lang="en-US" sz="1400" dirty="0">
                          <a:solidFill>
                            <a:schemeClr val="bg1"/>
                          </a:solidFill>
                          <a:effectLst/>
                        </a:rPr>
                        <a:t>Or </a:t>
                      </a:r>
                    </a:p>
                    <a:p>
                      <a:pPr marL="0" marR="0" algn="ctr">
                        <a:lnSpc>
                          <a:spcPct val="107000"/>
                        </a:lnSpc>
                        <a:spcBef>
                          <a:spcPts val="0"/>
                        </a:spcBef>
                        <a:spcAft>
                          <a:spcPts val="0"/>
                        </a:spcAft>
                      </a:pPr>
                      <a:r>
                        <a:rPr lang="en-US" sz="1400" dirty="0">
                          <a:solidFill>
                            <a:schemeClr val="bg1"/>
                          </a:solidFill>
                          <a:effectLst/>
                        </a:rPr>
                        <a:t>Process</a:t>
                      </a:r>
                      <a:endParaRPr lang="en-US" sz="14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1602" marR="51602" marT="0" marB="0"/>
                </a:tc>
                <a:tc>
                  <a:txBody>
                    <a:bodyPr/>
                    <a:lstStyle/>
                    <a:p>
                      <a:pPr marL="0" marR="0" algn="ctr">
                        <a:lnSpc>
                          <a:spcPct val="107000"/>
                        </a:lnSpc>
                        <a:spcBef>
                          <a:spcPts val="0"/>
                        </a:spcBef>
                        <a:spcAft>
                          <a:spcPts val="0"/>
                        </a:spcAft>
                      </a:pPr>
                      <a:r>
                        <a:rPr lang="en-US" sz="1400" dirty="0">
                          <a:solidFill>
                            <a:schemeClr val="bg1"/>
                          </a:solidFill>
                          <a:effectLst/>
                        </a:rPr>
                        <a:t>Inherent Ethical Risks:</a:t>
                      </a:r>
                      <a:endParaRPr lang="en-US" sz="14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1602" marR="51602" marT="0" marB="0"/>
                </a:tc>
                <a:tc>
                  <a:txBody>
                    <a:bodyPr/>
                    <a:lstStyle/>
                    <a:p>
                      <a:pPr marL="0" marR="0" algn="ctr">
                        <a:lnSpc>
                          <a:spcPct val="107000"/>
                        </a:lnSpc>
                        <a:spcBef>
                          <a:spcPts val="0"/>
                        </a:spcBef>
                        <a:spcAft>
                          <a:spcPts val="0"/>
                        </a:spcAft>
                      </a:pPr>
                      <a:r>
                        <a:rPr lang="en-US" sz="1400" dirty="0">
                          <a:solidFill>
                            <a:schemeClr val="bg1"/>
                          </a:solidFill>
                          <a:effectLst/>
                        </a:rPr>
                        <a:t>Ethical Threats and Vulnerabilities</a:t>
                      </a:r>
                    </a:p>
                    <a:p>
                      <a:pPr marL="0" marR="0" algn="ctr">
                        <a:lnSpc>
                          <a:spcPct val="107000"/>
                        </a:lnSpc>
                        <a:spcBef>
                          <a:spcPts val="0"/>
                        </a:spcBef>
                        <a:spcAft>
                          <a:spcPts val="0"/>
                        </a:spcAft>
                      </a:pPr>
                      <a:r>
                        <a:rPr lang="en-US" sz="1400" dirty="0">
                          <a:solidFill>
                            <a:schemeClr val="bg1"/>
                          </a:solidFill>
                          <a:effectLst/>
                        </a:rPr>
                        <a:t> </a:t>
                      </a:r>
                      <a:endParaRPr lang="en-US" sz="14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1602" marR="51602" marT="0" marB="0"/>
                </a:tc>
                <a:tc>
                  <a:txBody>
                    <a:bodyPr/>
                    <a:lstStyle/>
                    <a:p>
                      <a:pPr marL="0" marR="0" algn="ctr">
                        <a:lnSpc>
                          <a:spcPct val="107000"/>
                        </a:lnSpc>
                        <a:spcBef>
                          <a:spcPts val="0"/>
                        </a:spcBef>
                        <a:spcAft>
                          <a:spcPts val="0"/>
                        </a:spcAft>
                      </a:pPr>
                      <a:r>
                        <a:rPr lang="en-US" sz="1400" dirty="0">
                          <a:solidFill>
                            <a:schemeClr val="bg1"/>
                          </a:solidFill>
                          <a:effectLst/>
                        </a:rPr>
                        <a:t>Likelihood and Impact</a:t>
                      </a:r>
                    </a:p>
                    <a:p>
                      <a:pPr marL="0" marR="0" algn="ctr">
                        <a:lnSpc>
                          <a:spcPct val="107000"/>
                        </a:lnSpc>
                        <a:spcBef>
                          <a:spcPts val="0"/>
                        </a:spcBef>
                        <a:spcAft>
                          <a:spcPts val="0"/>
                        </a:spcAft>
                      </a:pPr>
                      <a:r>
                        <a:rPr lang="en-US" sz="1400" dirty="0">
                          <a:solidFill>
                            <a:schemeClr val="bg1"/>
                          </a:solidFill>
                          <a:effectLst/>
                        </a:rPr>
                        <a:t> </a:t>
                      </a:r>
                      <a:endParaRPr lang="en-US" sz="14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1602" marR="51602" marT="0" marB="0"/>
                </a:tc>
                <a:tc>
                  <a:txBody>
                    <a:bodyPr/>
                    <a:lstStyle/>
                    <a:p>
                      <a:pPr marL="0" marR="0" algn="ctr">
                        <a:lnSpc>
                          <a:spcPct val="107000"/>
                        </a:lnSpc>
                        <a:spcBef>
                          <a:spcPts val="0"/>
                        </a:spcBef>
                        <a:spcAft>
                          <a:spcPts val="0"/>
                        </a:spcAft>
                      </a:pPr>
                      <a:r>
                        <a:rPr lang="en-US" sz="1400" dirty="0">
                          <a:solidFill>
                            <a:schemeClr val="bg1"/>
                          </a:solidFill>
                          <a:effectLst/>
                        </a:rPr>
                        <a:t>Ethics Internal Controls </a:t>
                      </a:r>
                    </a:p>
                    <a:p>
                      <a:pPr marL="0" marR="0" algn="ctr">
                        <a:lnSpc>
                          <a:spcPct val="107000"/>
                        </a:lnSpc>
                        <a:spcBef>
                          <a:spcPts val="0"/>
                        </a:spcBef>
                        <a:spcAft>
                          <a:spcPts val="0"/>
                        </a:spcAft>
                      </a:pPr>
                      <a:r>
                        <a:rPr lang="en-US" sz="1400" dirty="0">
                          <a:solidFill>
                            <a:schemeClr val="bg1"/>
                          </a:solidFill>
                          <a:effectLst/>
                        </a:rPr>
                        <a:t>(Phase 4)</a:t>
                      </a:r>
                      <a:endParaRPr lang="en-US" sz="14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1602" marR="51602" marT="0" marB="0"/>
                </a:tc>
                <a:extLst>
                  <a:ext uri="{0D108BD9-81ED-4DB2-BD59-A6C34878D82A}">
                    <a16:rowId xmlns:a16="http://schemas.microsoft.com/office/drawing/2014/main" val="4251515465"/>
                  </a:ext>
                </a:extLst>
              </a:tr>
              <a:tr h="4528245">
                <a:tc>
                  <a:txBody>
                    <a:bodyPr/>
                    <a:lstStyle/>
                    <a:p>
                      <a:pPr marL="0" marR="0">
                        <a:lnSpc>
                          <a:spcPct val="107000"/>
                        </a:lnSpc>
                        <a:spcBef>
                          <a:spcPts val="0"/>
                        </a:spcBef>
                        <a:spcAft>
                          <a:spcPts val="0"/>
                        </a:spcAft>
                      </a:pPr>
                      <a:r>
                        <a:rPr lang="en-US" sz="1400">
                          <a:solidFill>
                            <a:schemeClr val="bg1"/>
                          </a:solidFill>
                          <a:effectLst/>
                        </a:rPr>
                        <a:t>Data</a:t>
                      </a:r>
                      <a:endParaRPr lang="en-US" sz="140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1602" marR="51602" marT="0" marB="0"/>
                </a:tc>
                <a:tc>
                  <a:txBody>
                    <a:bodyPr/>
                    <a:lstStyle/>
                    <a:p>
                      <a:pPr marL="0" marR="0">
                        <a:lnSpc>
                          <a:spcPct val="107000"/>
                        </a:lnSpc>
                        <a:spcBef>
                          <a:spcPts val="0"/>
                        </a:spcBef>
                        <a:spcAft>
                          <a:spcPts val="0"/>
                        </a:spcAft>
                      </a:pPr>
                      <a:r>
                        <a:rPr lang="en-US" sz="1400" b="1" dirty="0">
                          <a:solidFill>
                            <a:schemeClr val="bg1"/>
                          </a:solidFill>
                          <a:effectLst/>
                        </a:rPr>
                        <a:t>1-unexplainable </a:t>
                      </a:r>
                    </a:p>
                    <a:p>
                      <a:pPr marL="0" marR="0">
                        <a:lnSpc>
                          <a:spcPct val="107000"/>
                        </a:lnSpc>
                        <a:spcBef>
                          <a:spcPts val="0"/>
                        </a:spcBef>
                        <a:spcAft>
                          <a:spcPts val="0"/>
                        </a:spcAft>
                      </a:pPr>
                      <a:r>
                        <a:rPr lang="en-US" sz="1400" b="1" dirty="0">
                          <a:solidFill>
                            <a:schemeClr val="bg1"/>
                          </a:solidFill>
                          <a:effectLst/>
                        </a:rPr>
                        <a:t>2-not understandable </a:t>
                      </a:r>
                    </a:p>
                    <a:p>
                      <a:pPr marL="0" marR="0">
                        <a:lnSpc>
                          <a:spcPct val="107000"/>
                        </a:lnSpc>
                        <a:spcBef>
                          <a:spcPts val="0"/>
                        </a:spcBef>
                        <a:spcAft>
                          <a:spcPts val="0"/>
                        </a:spcAft>
                      </a:pPr>
                      <a:r>
                        <a:rPr lang="en-US" sz="1400" b="1" dirty="0">
                          <a:solidFill>
                            <a:schemeClr val="bg1"/>
                          </a:solidFill>
                          <a:effectLst/>
                        </a:rPr>
                        <a:t>3-Error</a:t>
                      </a:r>
                    </a:p>
                    <a:p>
                      <a:pPr marL="0" marR="0">
                        <a:lnSpc>
                          <a:spcPct val="107000"/>
                        </a:lnSpc>
                        <a:spcBef>
                          <a:spcPts val="0"/>
                        </a:spcBef>
                        <a:spcAft>
                          <a:spcPts val="0"/>
                        </a:spcAft>
                      </a:pPr>
                      <a:r>
                        <a:rPr lang="en-US" sz="1400" b="1" dirty="0">
                          <a:solidFill>
                            <a:schemeClr val="bg1"/>
                          </a:solidFill>
                          <a:effectLst/>
                        </a:rPr>
                        <a:t>4-Bias</a:t>
                      </a:r>
                    </a:p>
                    <a:p>
                      <a:pPr marL="0" marR="0">
                        <a:lnSpc>
                          <a:spcPct val="107000"/>
                        </a:lnSpc>
                        <a:spcBef>
                          <a:spcPts val="0"/>
                        </a:spcBef>
                        <a:spcAft>
                          <a:spcPts val="0"/>
                        </a:spcAft>
                      </a:pPr>
                      <a:r>
                        <a:rPr lang="en-US" sz="1400" b="1" dirty="0">
                          <a:solidFill>
                            <a:schemeClr val="bg1"/>
                          </a:solidFill>
                          <a:effectLst/>
                        </a:rPr>
                        <a:t>5-Data Prep issues</a:t>
                      </a:r>
                    </a:p>
                    <a:p>
                      <a:pPr marL="0" marR="0">
                        <a:lnSpc>
                          <a:spcPct val="107000"/>
                        </a:lnSpc>
                        <a:spcBef>
                          <a:spcPts val="0"/>
                        </a:spcBef>
                        <a:spcAft>
                          <a:spcPts val="0"/>
                        </a:spcAft>
                      </a:pPr>
                      <a:r>
                        <a:rPr lang="en-US" sz="1400" b="1" dirty="0">
                          <a:solidFill>
                            <a:schemeClr val="bg1"/>
                          </a:solidFill>
                          <a:effectLst/>
                        </a:rPr>
                        <a:t>6-Privacy Concerns (GDPR)</a:t>
                      </a:r>
                    </a:p>
                    <a:p>
                      <a:pPr marL="0" marR="0">
                        <a:lnSpc>
                          <a:spcPct val="107000"/>
                        </a:lnSpc>
                        <a:spcBef>
                          <a:spcPts val="0"/>
                        </a:spcBef>
                        <a:spcAft>
                          <a:spcPts val="0"/>
                        </a:spcAft>
                      </a:pPr>
                      <a:r>
                        <a:rPr lang="en-US" sz="1400" b="1" dirty="0">
                          <a:solidFill>
                            <a:schemeClr val="bg1"/>
                          </a:solidFill>
                          <a:effectLst/>
                        </a:rPr>
                        <a:t>7-external data</a:t>
                      </a:r>
                    </a:p>
                    <a:p>
                      <a:pPr marL="0" marR="0">
                        <a:lnSpc>
                          <a:spcPct val="107000"/>
                        </a:lnSpc>
                        <a:spcBef>
                          <a:spcPts val="0"/>
                        </a:spcBef>
                        <a:spcAft>
                          <a:spcPts val="0"/>
                        </a:spcAft>
                      </a:pPr>
                      <a:r>
                        <a:rPr lang="en-US" sz="1400" b="1" dirty="0">
                          <a:solidFill>
                            <a:schemeClr val="bg1"/>
                          </a:solidFill>
                          <a:effectLst/>
                        </a:rPr>
                        <a:t>8-hacking</a:t>
                      </a:r>
                    </a:p>
                    <a:p>
                      <a:pPr marL="0" marR="0">
                        <a:lnSpc>
                          <a:spcPct val="107000"/>
                        </a:lnSpc>
                        <a:spcBef>
                          <a:spcPts val="0"/>
                        </a:spcBef>
                        <a:spcAft>
                          <a:spcPts val="0"/>
                        </a:spcAft>
                      </a:pPr>
                      <a:r>
                        <a:rPr lang="en-US" sz="1400" b="1" dirty="0">
                          <a:solidFill>
                            <a:schemeClr val="bg1"/>
                          </a:solidFill>
                          <a:effectLst/>
                        </a:rPr>
                        <a:t>9-Access Controls</a:t>
                      </a:r>
                    </a:p>
                    <a:p>
                      <a:pPr marL="0" marR="0">
                        <a:lnSpc>
                          <a:spcPct val="107000"/>
                        </a:lnSpc>
                        <a:spcBef>
                          <a:spcPts val="0"/>
                        </a:spcBef>
                        <a:spcAft>
                          <a:spcPts val="0"/>
                        </a:spcAft>
                      </a:pPr>
                      <a:r>
                        <a:rPr lang="en-US" sz="1400" b="1" dirty="0">
                          <a:solidFill>
                            <a:schemeClr val="bg1"/>
                          </a:solidFill>
                          <a:effectLst/>
                        </a:rPr>
                        <a:t> </a:t>
                      </a:r>
                      <a:endParaRPr lang="en-US" sz="1400" b="1"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1602" marR="51602" marT="0" marB="0"/>
                </a:tc>
                <a:tc>
                  <a:txBody>
                    <a:bodyPr/>
                    <a:lstStyle/>
                    <a:p>
                      <a:pPr marL="0" marR="0">
                        <a:lnSpc>
                          <a:spcPct val="107000"/>
                        </a:lnSpc>
                        <a:spcBef>
                          <a:spcPts val="0"/>
                        </a:spcBef>
                        <a:spcAft>
                          <a:spcPts val="0"/>
                        </a:spcAft>
                      </a:pPr>
                      <a:r>
                        <a:rPr lang="en-US" sz="1400" b="1" dirty="0">
                          <a:solidFill>
                            <a:schemeClr val="bg1"/>
                          </a:solidFill>
                          <a:effectLst/>
                        </a:rPr>
                        <a:t>1,2-complex, messy data</a:t>
                      </a:r>
                    </a:p>
                    <a:p>
                      <a:pPr marL="0" marR="0">
                        <a:lnSpc>
                          <a:spcPct val="107000"/>
                        </a:lnSpc>
                        <a:spcBef>
                          <a:spcPts val="0"/>
                        </a:spcBef>
                        <a:spcAft>
                          <a:spcPts val="0"/>
                        </a:spcAft>
                      </a:pPr>
                      <a:r>
                        <a:rPr lang="en-US" sz="1400" b="1" dirty="0">
                          <a:solidFill>
                            <a:schemeClr val="bg1"/>
                          </a:solidFill>
                          <a:effectLst/>
                        </a:rPr>
                        <a:t>3-errors in data not identified</a:t>
                      </a:r>
                    </a:p>
                    <a:p>
                      <a:pPr marL="0" marR="0">
                        <a:lnSpc>
                          <a:spcPct val="107000"/>
                        </a:lnSpc>
                        <a:spcBef>
                          <a:spcPts val="0"/>
                        </a:spcBef>
                        <a:spcAft>
                          <a:spcPts val="0"/>
                        </a:spcAft>
                      </a:pPr>
                      <a:r>
                        <a:rPr lang="en-US" sz="1400" b="1" dirty="0">
                          <a:solidFill>
                            <a:schemeClr val="bg1"/>
                          </a:solidFill>
                          <a:effectLst/>
                        </a:rPr>
                        <a:t>4-bias in data not identified</a:t>
                      </a:r>
                    </a:p>
                    <a:p>
                      <a:pPr marL="0" marR="0">
                        <a:lnSpc>
                          <a:spcPct val="107000"/>
                        </a:lnSpc>
                        <a:spcBef>
                          <a:spcPts val="0"/>
                        </a:spcBef>
                        <a:spcAft>
                          <a:spcPts val="0"/>
                        </a:spcAft>
                      </a:pPr>
                      <a:r>
                        <a:rPr lang="en-US" sz="1400" b="1" dirty="0">
                          <a:solidFill>
                            <a:schemeClr val="bg1"/>
                          </a:solidFill>
                          <a:effectLst/>
                        </a:rPr>
                        <a:t>5-inadequate data pre-processing</a:t>
                      </a:r>
                    </a:p>
                    <a:p>
                      <a:pPr marL="0" marR="0">
                        <a:lnSpc>
                          <a:spcPct val="107000"/>
                        </a:lnSpc>
                        <a:spcBef>
                          <a:spcPts val="0"/>
                        </a:spcBef>
                        <a:spcAft>
                          <a:spcPts val="0"/>
                        </a:spcAft>
                      </a:pPr>
                      <a:r>
                        <a:rPr lang="en-US" sz="1400" b="1" dirty="0">
                          <a:solidFill>
                            <a:schemeClr val="bg1"/>
                          </a:solidFill>
                          <a:effectLst/>
                        </a:rPr>
                        <a:t>6-data violates GDPR mandates</a:t>
                      </a:r>
                    </a:p>
                    <a:p>
                      <a:pPr marL="0" marR="0">
                        <a:lnSpc>
                          <a:spcPct val="107000"/>
                        </a:lnSpc>
                        <a:spcBef>
                          <a:spcPts val="0"/>
                        </a:spcBef>
                        <a:spcAft>
                          <a:spcPts val="0"/>
                        </a:spcAft>
                      </a:pPr>
                      <a:r>
                        <a:rPr lang="en-US" sz="1400" b="1" dirty="0">
                          <a:solidFill>
                            <a:schemeClr val="bg1"/>
                          </a:solidFill>
                          <a:effectLst/>
                        </a:rPr>
                        <a:t>7-lack of data provenance</a:t>
                      </a:r>
                    </a:p>
                    <a:p>
                      <a:pPr marL="0" marR="0">
                        <a:lnSpc>
                          <a:spcPct val="107000"/>
                        </a:lnSpc>
                        <a:spcBef>
                          <a:spcPts val="0"/>
                        </a:spcBef>
                        <a:spcAft>
                          <a:spcPts val="0"/>
                        </a:spcAft>
                      </a:pPr>
                      <a:r>
                        <a:rPr lang="en-US" sz="1400" b="1" dirty="0">
                          <a:solidFill>
                            <a:schemeClr val="bg1"/>
                          </a:solidFill>
                          <a:effectLst/>
                        </a:rPr>
                        <a:t>8-data was hacked before access</a:t>
                      </a:r>
                    </a:p>
                    <a:p>
                      <a:pPr marL="0" marR="0">
                        <a:lnSpc>
                          <a:spcPct val="107000"/>
                        </a:lnSpc>
                        <a:spcBef>
                          <a:spcPts val="0"/>
                        </a:spcBef>
                        <a:spcAft>
                          <a:spcPts val="0"/>
                        </a:spcAft>
                      </a:pPr>
                      <a:r>
                        <a:rPr lang="en-US" sz="1400" b="1" dirty="0">
                          <a:solidFill>
                            <a:schemeClr val="bg1"/>
                          </a:solidFill>
                          <a:effectLst/>
                        </a:rPr>
                        <a:t>8-upload data streams hacked</a:t>
                      </a:r>
                    </a:p>
                    <a:p>
                      <a:pPr marL="0" marR="0">
                        <a:lnSpc>
                          <a:spcPct val="107000"/>
                        </a:lnSpc>
                        <a:spcBef>
                          <a:spcPts val="0"/>
                        </a:spcBef>
                        <a:spcAft>
                          <a:spcPts val="0"/>
                        </a:spcAft>
                      </a:pPr>
                      <a:r>
                        <a:rPr lang="en-US" sz="1400" b="1" dirty="0">
                          <a:solidFill>
                            <a:schemeClr val="bg1"/>
                          </a:solidFill>
                          <a:effectLst/>
                        </a:rPr>
                        <a:t>9-Access controls not enforced </a:t>
                      </a:r>
                      <a:endParaRPr lang="en-US" sz="1400" b="1"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1602" marR="51602" marT="0" marB="0"/>
                </a:tc>
                <a:tc>
                  <a:txBody>
                    <a:bodyPr/>
                    <a:lstStyle/>
                    <a:p>
                      <a:pPr marL="0" marR="0">
                        <a:lnSpc>
                          <a:spcPct val="107000"/>
                        </a:lnSpc>
                        <a:spcBef>
                          <a:spcPts val="0"/>
                        </a:spcBef>
                        <a:spcAft>
                          <a:spcPts val="0"/>
                        </a:spcAft>
                      </a:pPr>
                      <a:r>
                        <a:rPr lang="en-US" sz="1400" b="1" dirty="0">
                          <a:solidFill>
                            <a:schemeClr val="bg1"/>
                          </a:solidFill>
                          <a:effectLst/>
                        </a:rPr>
                        <a:t>1,2 -moderate to high likelihood &amp; high impact</a:t>
                      </a:r>
                    </a:p>
                    <a:p>
                      <a:pPr marL="0" marR="0">
                        <a:lnSpc>
                          <a:spcPct val="107000"/>
                        </a:lnSpc>
                        <a:spcBef>
                          <a:spcPts val="0"/>
                        </a:spcBef>
                        <a:spcAft>
                          <a:spcPts val="0"/>
                        </a:spcAft>
                      </a:pPr>
                      <a:r>
                        <a:rPr lang="en-US" sz="1400" b="1" dirty="0">
                          <a:solidFill>
                            <a:schemeClr val="bg1"/>
                          </a:solidFill>
                          <a:effectLst/>
                        </a:rPr>
                        <a:t>3-moderate likelihood &amp; high impact</a:t>
                      </a:r>
                    </a:p>
                    <a:p>
                      <a:pPr marL="0" marR="0">
                        <a:lnSpc>
                          <a:spcPct val="107000"/>
                        </a:lnSpc>
                        <a:spcBef>
                          <a:spcPts val="0"/>
                        </a:spcBef>
                        <a:spcAft>
                          <a:spcPts val="0"/>
                        </a:spcAft>
                      </a:pPr>
                      <a:r>
                        <a:rPr lang="en-US" sz="1400" b="1" dirty="0">
                          <a:solidFill>
                            <a:schemeClr val="bg1"/>
                          </a:solidFill>
                          <a:effectLst/>
                        </a:rPr>
                        <a:t>4-moderate likelihood &amp; high impact</a:t>
                      </a:r>
                    </a:p>
                    <a:p>
                      <a:pPr marL="0" marR="0">
                        <a:lnSpc>
                          <a:spcPct val="107000"/>
                        </a:lnSpc>
                        <a:spcBef>
                          <a:spcPts val="0"/>
                        </a:spcBef>
                        <a:spcAft>
                          <a:spcPts val="0"/>
                        </a:spcAft>
                      </a:pPr>
                      <a:r>
                        <a:rPr lang="en-US" sz="1400" b="1" dirty="0">
                          <a:solidFill>
                            <a:schemeClr val="bg1"/>
                          </a:solidFill>
                          <a:effectLst/>
                        </a:rPr>
                        <a:t>5-low to moderate likelihood &amp; high impact</a:t>
                      </a:r>
                    </a:p>
                    <a:p>
                      <a:pPr marL="0" marR="0">
                        <a:lnSpc>
                          <a:spcPct val="107000"/>
                        </a:lnSpc>
                        <a:spcBef>
                          <a:spcPts val="0"/>
                        </a:spcBef>
                        <a:spcAft>
                          <a:spcPts val="0"/>
                        </a:spcAft>
                      </a:pPr>
                      <a:r>
                        <a:rPr lang="en-US" sz="1400" b="1" dirty="0">
                          <a:solidFill>
                            <a:schemeClr val="bg1"/>
                          </a:solidFill>
                          <a:effectLst/>
                        </a:rPr>
                        <a:t>6-moderate to high likelihood &amp; high impact</a:t>
                      </a:r>
                    </a:p>
                    <a:p>
                      <a:pPr marL="0" marR="0">
                        <a:lnSpc>
                          <a:spcPct val="107000"/>
                        </a:lnSpc>
                        <a:spcBef>
                          <a:spcPts val="0"/>
                        </a:spcBef>
                        <a:spcAft>
                          <a:spcPts val="0"/>
                        </a:spcAft>
                      </a:pPr>
                      <a:r>
                        <a:rPr lang="en-US" sz="1400" b="1" dirty="0">
                          <a:solidFill>
                            <a:schemeClr val="bg1"/>
                          </a:solidFill>
                          <a:effectLst/>
                        </a:rPr>
                        <a:t>7-high likelihood &amp; moderate impact</a:t>
                      </a:r>
                    </a:p>
                    <a:p>
                      <a:pPr marL="0" marR="0">
                        <a:lnSpc>
                          <a:spcPct val="107000"/>
                        </a:lnSpc>
                        <a:spcBef>
                          <a:spcPts val="0"/>
                        </a:spcBef>
                        <a:spcAft>
                          <a:spcPts val="0"/>
                        </a:spcAft>
                      </a:pPr>
                      <a:r>
                        <a:rPr lang="en-US" sz="1400" b="1" dirty="0">
                          <a:solidFill>
                            <a:schemeClr val="bg1"/>
                          </a:solidFill>
                          <a:effectLst/>
                        </a:rPr>
                        <a:t>8-moderate likelihood &amp; moderate impact</a:t>
                      </a:r>
                    </a:p>
                    <a:p>
                      <a:pPr marL="0" marR="0">
                        <a:lnSpc>
                          <a:spcPct val="107000"/>
                        </a:lnSpc>
                        <a:spcBef>
                          <a:spcPts val="0"/>
                        </a:spcBef>
                        <a:spcAft>
                          <a:spcPts val="0"/>
                        </a:spcAft>
                      </a:pPr>
                      <a:r>
                        <a:rPr lang="en-US" sz="1400" b="1" dirty="0">
                          <a:solidFill>
                            <a:schemeClr val="bg1"/>
                          </a:solidFill>
                          <a:effectLst/>
                        </a:rPr>
                        <a:t>9-moderate likelihood &amp; moderate to high impact</a:t>
                      </a:r>
                      <a:endParaRPr lang="en-US" sz="1400" b="1"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1602" marR="51602" marT="0" marB="0"/>
                </a:tc>
                <a:tc>
                  <a:txBody>
                    <a:bodyPr/>
                    <a:lstStyle/>
                    <a:p>
                      <a:pPr marL="0" marR="0">
                        <a:lnSpc>
                          <a:spcPct val="107000"/>
                        </a:lnSpc>
                        <a:spcBef>
                          <a:spcPts val="0"/>
                        </a:spcBef>
                        <a:spcAft>
                          <a:spcPts val="0"/>
                        </a:spcAft>
                      </a:pPr>
                      <a:r>
                        <a:rPr lang="en-US" sz="1400" b="1" dirty="0">
                          <a:solidFill>
                            <a:schemeClr val="bg1"/>
                          </a:solidFill>
                          <a:effectLst/>
                        </a:rPr>
                        <a:t>(these are the points of examination in Phase 4)</a:t>
                      </a:r>
                    </a:p>
                    <a:p>
                      <a:pPr marL="0" marR="0">
                        <a:lnSpc>
                          <a:spcPct val="107000"/>
                        </a:lnSpc>
                        <a:spcBef>
                          <a:spcPts val="0"/>
                        </a:spcBef>
                        <a:spcAft>
                          <a:spcPts val="0"/>
                        </a:spcAft>
                      </a:pPr>
                      <a:r>
                        <a:rPr lang="en-US" sz="1400" b="1" dirty="0">
                          <a:solidFill>
                            <a:schemeClr val="bg1"/>
                          </a:solidFill>
                          <a:effectLst/>
                        </a:rPr>
                        <a:t>1-data has been examined with descriptive statistics and scrubbed/wrangled</a:t>
                      </a:r>
                    </a:p>
                    <a:p>
                      <a:pPr marL="0" marR="0">
                        <a:lnSpc>
                          <a:spcPct val="107000"/>
                        </a:lnSpc>
                        <a:spcBef>
                          <a:spcPts val="0"/>
                        </a:spcBef>
                        <a:spcAft>
                          <a:spcPts val="0"/>
                        </a:spcAft>
                      </a:pPr>
                      <a:r>
                        <a:rPr lang="en-US" sz="1400" b="1" dirty="0">
                          <a:solidFill>
                            <a:schemeClr val="bg1"/>
                          </a:solidFill>
                          <a:effectLst/>
                        </a:rPr>
                        <a:t>2-descriptive statistics and exploratory analytics </a:t>
                      </a:r>
                    </a:p>
                    <a:p>
                      <a:pPr marL="0" marR="0">
                        <a:lnSpc>
                          <a:spcPct val="107000"/>
                        </a:lnSpc>
                        <a:spcBef>
                          <a:spcPts val="0"/>
                        </a:spcBef>
                        <a:spcAft>
                          <a:spcPts val="0"/>
                        </a:spcAft>
                      </a:pPr>
                      <a:r>
                        <a:rPr lang="en-US" sz="1400" b="1" dirty="0">
                          <a:solidFill>
                            <a:schemeClr val="bg1"/>
                          </a:solidFill>
                          <a:effectLst/>
                        </a:rPr>
                        <a:t>3-data has been corrected/cleaned</a:t>
                      </a:r>
                    </a:p>
                    <a:p>
                      <a:pPr marL="0" marR="0">
                        <a:lnSpc>
                          <a:spcPct val="107000"/>
                        </a:lnSpc>
                        <a:spcBef>
                          <a:spcPts val="0"/>
                        </a:spcBef>
                        <a:spcAft>
                          <a:spcPts val="0"/>
                        </a:spcAft>
                      </a:pPr>
                      <a:r>
                        <a:rPr lang="en-US" sz="1400" b="1" dirty="0">
                          <a:solidFill>
                            <a:schemeClr val="bg1"/>
                          </a:solidFill>
                          <a:effectLst/>
                        </a:rPr>
                        <a:t>3-anomaly detection</a:t>
                      </a:r>
                    </a:p>
                    <a:p>
                      <a:pPr marL="0" marR="0">
                        <a:lnSpc>
                          <a:spcPct val="107000"/>
                        </a:lnSpc>
                        <a:spcBef>
                          <a:spcPts val="0"/>
                        </a:spcBef>
                        <a:spcAft>
                          <a:spcPts val="0"/>
                        </a:spcAft>
                      </a:pPr>
                      <a:r>
                        <a:rPr lang="en-US" sz="1400" b="1" dirty="0">
                          <a:solidFill>
                            <a:schemeClr val="bg1"/>
                          </a:solidFill>
                          <a:effectLst/>
                        </a:rPr>
                        <a:t>4-data has been examined with descriptive statistics and normalized/modified if there are ethical issues of bias/injustice </a:t>
                      </a:r>
                    </a:p>
                    <a:p>
                      <a:pPr marL="0" marR="0">
                        <a:lnSpc>
                          <a:spcPct val="107000"/>
                        </a:lnSpc>
                        <a:spcBef>
                          <a:spcPts val="0"/>
                        </a:spcBef>
                        <a:spcAft>
                          <a:spcPts val="0"/>
                        </a:spcAft>
                      </a:pPr>
                      <a:r>
                        <a:rPr lang="en-US" sz="1400" b="1" dirty="0">
                          <a:solidFill>
                            <a:schemeClr val="bg1"/>
                          </a:solidFill>
                          <a:effectLst/>
                        </a:rPr>
                        <a:t>5-data is flagged for data prep and unsolvable ethics issues and pulled from the AI process</a:t>
                      </a:r>
                    </a:p>
                    <a:p>
                      <a:pPr marL="0" marR="0">
                        <a:lnSpc>
                          <a:spcPct val="107000"/>
                        </a:lnSpc>
                        <a:spcBef>
                          <a:spcPts val="0"/>
                        </a:spcBef>
                        <a:spcAft>
                          <a:spcPts val="0"/>
                        </a:spcAft>
                      </a:pPr>
                      <a:r>
                        <a:rPr lang="en-US" sz="1400" b="1" dirty="0">
                          <a:solidFill>
                            <a:schemeClr val="bg1"/>
                          </a:solidFill>
                          <a:effectLst/>
                        </a:rPr>
                        <a:t>6-data is examined for GDPR issues and modified if needed for compliance</a:t>
                      </a:r>
                    </a:p>
                    <a:p>
                      <a:pPr marL="0" marR="0">
                        <a:lnSpc>
                          <a:spcPct val="107000"/>
                        </a:lnSpc>
                        <a:spcBef>
                          <a:spcPts val="0"/>
                        </a:spcBef>
                        <a:spcAft>
                          <a:spcPts val="0"/>
                        </a:spcAft>
                      </a:pPr>
                      <a:r>
                        <a:rPr lang="en-US" sz="1400" b="1" dirty="0">
                          <a:solidFill>
                            <a:schemeClr val="bg1"/>
                          </a:solidFill>
                          <a:effectLst/>
                        </a:rPr>
                        <a:t>7- data provenance and integrity verified</a:t>
                      </a:r>
                    </a:p>
                    <a:p>
                      <a:pPr marL="0" marR="0">
                        <a:lnSpc>
                          <a:spcPct val="107000"/>
                        </a:lnSpc>
                        <a:spcBef>
                          <a:spcPts val="0"/>
                        </a:spcBef>
                        <a:spcAft>
                          <a:spcPts val="0"/>
                        </a:spcAft>
                      </a:pPr>
                      <a:r>
                        <a:rPr lang="en-US" sz="1400" b="1" dirty="0">
                          <a:solidFill>
                            <a:schemeClr val="bg1"/>
                          </a:solidFill>
                          <a:effectLst/>
                        </a:rPr>
                        <a:t>8- data provenance and integrity verified</a:t>
                      </a:r>
                    </a:p>
                    <a:p>
                      <a:pPr marL="0" marR="0">
                        <a:lnSpc>
                          <a:spcPct val="107000"/>
                        </a:lnSpc>
                        <a:spcBef>
                          <a:spcPts val="0"/>
                        </a:spcBef>
                        <a:spcAft>
                          <a:spcPts val="0"/>
                        </a:spcAft>
                      </a:pPr>
                      <a:r>
                        <a:rPr lang="en-US" sz="1400" b="1" dirty="0">
                          <a:solidFill>
                            <a:schemeClr val="bg1"/>
                          </a:solidFill>
                          <a:effectLst/>
                        </a:rPr>
                        <a:t>9-Access controls defined, enforced, and updated in all data processing systems</a:t>
                      </a:r>
                      <a:endParaRPr lang="en-US" sz="1400" b="1"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51602" marR="51602" marT="0" marB="0"/>
                </a:tc>
                <a:extLst>
                  <a:ext uri="{0D108BD9-81ED-4DB2-BD59-A6C34878D82A}">
                    <a16:rowId xmlns:a16="http://schemas.microsoft.com/office/drawing/2014/main" val="2856124940"/>
                  </a:ext>
                </a:extLst>
              </a:tr>
            </a:tbl>
          </a:graphicData>
        </a:graphic>
      </p:graphicFrame>
      <p:sp>
        <p:nvSpPr>
          <p:cNvPr id="3" name="Footer Placeholder 2">
            <a:extLst>
              <a:ext uri="{FF2B5EF4-FFF2-40B4-BE49-F238E27FC236}">
                <a16:creationId xmlns:a16="http://schemas.microsoft.com/office/drawing/2014/main" id="{5E68A786-245C-479D-A0DE-2C377C6EF265}"/>
              </a:ext>
            </a:extLst>
          </p:cNvPr>
          <p:cNvSpPr>
            <a:spLocks noGrp="1"/>
          </p:cNvSpPr>
          <p:nvPr>
            <p:ph type="ftr" sz="quarter" idx="11"/>
          </p:nvPr>
        </p:nvSpPr>
        <p:spPr>
          <a:xfrm>
            <a:off x="1143001" y="6386614"/>
            <a:ext cx="6239309" cy="365125"/>
          </a:xfrm>
        </p:spPr>
        <p:txBody>
          <a:bodyPr/>
          <a:lstStyle/>
          <a:p>
            <a:r>
              <a:rPr lang="en-US" dirty="0"/>
              <a:t>44th WCARS, Sevilla Spain - March 21 &amp; 22, 2019</a:t>
            </a:r>
          </a:p>
        </p:txBody>
      </p:sp>
    </p:spTree>
    <p:extLst>
      <p:ext uri="{BB962C8B-B14F-4D97-AF65-F5344CB8AC3E}">
        <p14:creationId xmlns:p14="http://schemas.microsoft.com/office/powerpoint/2010/main" val="2440688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5C1E1-BD2E-4EC0-BD1F-81E70C27D6A1}"/>
              </a:ext>
            </a:extLst>
          </p:cNvPr>
          <p:cNvSpPr>
            <a:spLocks noGrp="1"/>
          </p:cNvSpPr>
          <p:nvPr>
            <p:ph type="title"/>
          </p:nvPr>
        </p:nvSpPr>
        <p:spPr>
          <a:xfrm>
            <a:off x="1143001" y="9331"/>
            <a:ext cx="9905998" cy="1530220"/>
          </a:xfrm>
        </p:spPr>
        <p:txBody>
          <a:bodyPr>
            <a:normAutofit fontScale="90000"/>
          </a:bodyPr>
          <a:lstStyle/>
          <a:p>
            <a:r>
              <a:rPr lang="en-US" b="1" i="1" dirty="0"/>
              <a:t>Phase Three - Ethical AI Internal Controls Guideline</a:t>
            </a:r>
            <a:br>
              <a:rPr lang="en-US" b="1" dirty="0"/>
            </a:br>
            <a:endParaRPr lang="en-US" dirty="0"/>
          </a:p>
        </p:txBody>
      </p:sp>
      <p:sp>
        <p:nvSpPr>
          <p:cNvPr id="3" name="Footer Placeholder 2">
            <a:extLst>
              <a:ext uri="{FF2B5EF4-FFF2-40B4-BE49-F238E27FC236}">
                <a16:creationId xmlns:a16="http://schemas.microsoft.com/office/drawing/2014/main" id="{5E68A786-245C-479D-A0DE-2C377C6EF265}"/>
              </a:ext>
            </a:extLst>
          </p:cNvPr>
          <p:cNvSpPr>
            <a:spLocks noGrp="1"/>
          </p:cNvSpPr>
          <p:nvPr>
            <p:ph type="ftr" sz="quarter" idx="11"/>
          </p:nvPr>
        </p:nvSpPr>
        <p:spPr/>
        <p:txBody>
          <a:bodyPr/>
          <a:lstStyle/>
          <a:p>
            <a:r>
              <a:rPr lang="en-US"/>
              <a:t>44th WCARS, Sevilla Spain - March 21 &amp; 22, 2019</a:t>
            </a:r>
            <a:endParaRPr lang="en-US" dirty="0"/>
          </a:p>
        </p:txBody>
      </p:sp>
      <p:graphicFrame>
        <p:nvGraphicFramePr>
          <p:cNvPr id="6" name="Content Placeholder 5">
            <a:extLst>
              <a:ext uri="{FF2B5EF4-FFF2-40B4-BE49-F238E27FC236}">
                <a16:creationId xmlns:a16="http://schemas.microsoft.com/office/drawing/2014/main" id="{26A4541A-7A5A-4A44-9FD0-AA065A45A2D9}"/>
              </a:ext>
            </a:extLst>
          </p:cNvPr>
          <p:cNvGraphicFramePr>
            <a:graphicFrameLocks noGrp="1"/>
          </p:cNvGraphicFramePr>
          <p:nvPr>
            <p:ph idx="1"/>
            <p:extLst>
              <p:ext uri="{D42A27DB-BD31-4B8C-83A1-F6EECF244321}">
                <p14:modId xmlns:p14="http://schemas.microsoft.com/office/powerpoint/2010/main" val="1377923339"/>
              </p:ext>
            </p:extLst>
          </p:nvPr>
        </p:nvGraphicFramePr>
        <p:xfrm>
          <a:off x="1141411" y="1083906"/>
          <a:ext cx="9789060" cy="4690188"/>
        </p:xfrm>
        <a:graphic>
          <a:graphicData uri="http://schemas.openxmlformats.org/drawingml/2006/table">
            <a:tbl>
              <a:tblPr firstRow="1" firstCol="1" bandRow="1">
                <a:tableStyleId>{5C22544A-7EE6-4342-B048-85BDC9FD1C3A}</a:tableStyleId>
              </a:tblPr>
              <a:tblGrid>
                <a:gridCol w="1199317">
                  <a:extLst>
                    <a:ext uri="{9D8B030D-6E8A-4147-A177-3AD203B41FA5}">
                      <a16:colId xmlns:a16="http://schemas.microsoft.com/office/drawing/2014/main" val="3605159685"/>
                    </a:ext>
                  </a:extLst>
                </a:gridCol>
                <a:gridCol w="1604677">
                  <a:extLst>
                    <a:ext uri="{9D8B030D-6E8A-4147-A177-3AD203B41FA5}">
                      <a16:colId xmlns:a16="http://schemas.microsoft.com/office/drawing/2014/main" val="2987364504"/>
                    </a:ext>
                  </a:extLst>
                </a:gridCol>
                <a:gridCol w="1982248">
                  <a:extLst>
                    <a:ext uri="{9D8B030D-6E8A-4147-A177-3AD203B41FA5}">
                      <a16:colId xmlns:a16="http://schemas.microsoft.com/office/drawing/2014/main" val="2205899958"/>
                    </a:ext>
                  </a:extLst>
                </a:gridCol>
                <a:gridCol w="1887856">
                  <a:extLst>
                    <a:ext uri="{9D8B030D-6E8A-4147-A177-3AD203B41FA5}">
                      <a16:colId xmlns:a16="http://schemas.microsoft.com/office/drawing/2014/main" val="2889953975"/>
                    </a:ext>
                  </a:extLst>
                </a:gridCol>
                <a:gridCol w="3114962">
                  <a:extLst>
                    <a:ext uri="{9D8B030D-6E8A-4147-A177-3AD203B41FA5}">
                      <a16:colId xmlns:a16="http://schemas.microsoft.com/office/drawing/2014/main" val="1964997912"/>
                    </a:ext>
                  </a:extLst>
                </a:gridCol>
              </a:tblGrid>
              <a:tr h="4690188">
                <a:tc>
                  <a:txBody>
                    <a:bodyPr/>
                    <a:lstStyle/>
                    <a:p>
                      <a:pPr marL="0" marR="0">
                        <a:lnSpc>
                          <a:spcPct val="107000"/>
                        </a:lnSpc>
                        <a:spcBef>
                          <a:spcPts val="0"/>
                        </a:spcBef>
                        <a:spcAft>
                          <a:spcPts val="0"/>
                        </a:spcAft>
                      </a:pPr>
                      <a:r>
                        <a:rPr lang="en-US" sz="1400" dirty="0">
                          <a:solidFill>
                            <a:schemeClr val="bg1">
                              <a:lumMod val="95000"/>
                              <a:lumOff val="5000"/>
                            </a:schemeClr>
                          </a:solidFill>
                          <a:effectLst/>
                        </a:rPr>
                        <a:t>AI Design</a:t>
                      </a:r>
                    </a:p>
                    <a:p>
                      <a:pPr marL="0" marR="0">
                        <a:lnSpc>
                          <a:spcPct val="107000"/>
                        </a:lnSpc>
                        <a:spcBef>
                          <a:spcPts val="0"/>
                        </a:spcBef>
                        <a:spcAft>
                          <a:spcPts val="0"/>
                        </a:spcAft>
                      </a:pPr>
                      <a:r>
                        <a:rPr lang="en-US" sz="1400" dirty="0">
                          <a:solidFill>
                            <a:schemeClr val="bg1">
                              <a:lumMod val="95000"/>
                              <a:lumOff val="5000"/>
                            </a:schemeClr>
                          </a:solidFill>
                          <a:effectLst/>
                        </a:rPr>
                        <a:t>(Ethical AI type specific)</a:t>
                      </a:r>
                      <a:endParaRPr lang="en-US" sz="1400" dirty="0">
                        <a:solidFill>
                          <a:schemeClr val="bg1">
                            <a:lumMod val="95000"/>
                            <a:lumOff val="5000"/>
                          </a:schemeClr>
                        </a:solidFill>
                        <a:effectLst/>
                        <a:latin typeface="Times New Roman" panose="02020603050405020304" pitchFamily="18" charset="0"/>
                        <a:ea typeface="Calibri" panose="020F0502020204030204" pitchFamily="34" charset="0"/>
                        <a:cs typeface="Arial" panose="020B0604020202020204" pitchFamily="34" charset="0"/>
                      </a:endParaRPr>
                    </a:p>
                  </a:txBody>
                  <a:tcPr marL="64951" marR="64951" marT="0" marB="0">
                    <a:solidFill>
                      <a:schemeClr val="accent1">
                        <a:lumMod val="40000"/>
                        <a:lumOff val="60000"/>
                      </a:schemeClr>
                    </a:solidFill>
                  </a:tcPr>
                </a:tc>
                <a:tc>
                  <a:txBody>
                    <a:bodyPr/>
                    <a:lstStyle/>
                    <a:p>
                      <a:pPr marL="0" marR="0">
                        <a:lnSpc>
                          <a:spcPct val="107000"/>
                        </a:lnSpc>
                        <a:spcBef>
                          <a:spcPts val="0"/>
                        </a:spcBef>
                        <a:spcAft>
                          <a:spcPts val="0"/>
                        </a:spcAft>
                      </a:pPr>
                      <a:r>
                        <a:rPr lang="en-US" sz="1400" dirty="0">
                          <a:solidFill>
                            <a:schemeClr val="bg1">
                              <a:lumMod val="95000"/>
                              <a:lumOff val="5000"/>
                            </a:schemeClr>
                          </a:solidFill>
                          <a:effectLst/>
                        </a:rPr>
                        <a:t>1-not explainable</a:t>
                      </a:r>
                    </a:p>
                    <a:p>
                      <a:pPr marL="0" marR="0">
                        <a:lnSpc>
                          <a:spcPct val="107000"/>
                        </a:lnSpc>
                        <a:spcBef>
                          <a:spcPts val="0"/>
                        </a:spcBef>
                        <a:spcAft>
                          <a:spcPts val="0"/>
                        </a:spcAft>
                      </a:pPr>
                      <a:r>
                        <a:rPr lang="en-US" sz="1400" dirty="0">
                          <a:solidFill>
                            <a:schemeClr val="bg1">
                              <a:lumMod val="95000"/>
                              <a:lumOff val="5000"/>
                            </a:schemeClr>
                          </a:solidFill>
                          <a:effectLst/>
                        </a:rPr>
                        <a:t>2-not understandable</a:t>
                      </a:r>
                    </a:p>
                    <a:p>
                      <a:pPr marL="0" marR="0">
                        <a:lnSpc>
                          <a:spcPct val="107000"/>
                        </a:lnSpc>
                        <a:spcBef>
                          <a:spcPts val="0"/>
                        </a:spcBef>
                        <a:spcAft>
                          <a:spcPts val="0"/>
                        </a:spcAft>
                      </a:pPr>
                      <a:r>
                        <a:rPr lang="en-US" sz="1400" dirty="0">
                          <a:solidFill>
                            <a:schemeClr val="bg1">
                              <a:lumMod val="95000"/>
                              <a:lumOff val="5000"/>
                            </a:schemeClr>
                          </a:solidFill>
                          <a:effectLst/>
                        </a:rPr>
                        <a:t>3-biased design</a:t>
                      </a:r>
                    </a:p>
                    <a:p>
                      <a:pPr marL="0" marR="0">
                        <a:lnSpc>
                          <a:spcPct val="107000"/>
                        </a:lnSpc>
                        <a:spcBef>
                          <a:spcPts val="0"/>
                        </a:spcBef>
                        <a:spcAft>
                          <a:spcPts val="0"/>
                        </a:spcAft>
                      </a:pPr>
                      <a:r>
                        <a:rPr lang="en-US" sz="1400" dirty="0">
                          <a:solidFill>
                            <a:schemeClr val="bg1">
                              <a:lumMod val="95000"/>
                              <a:lumOff val="5000"/>
                            </a:schemeClr>
                          </a:solidFill>
                          <a:effectLst/>
                        </a:rPr>
                        <a:t>4-error in design</a:t>
                      </a:r>
                    </a:p>
                    <a:p>
                      <a:pPr marL="0" marR="0">
                        <a:lnSpc>
                          <a:spcPct val="107000"/>
                        </a:lnSpc>
                        <a:spcBef>
                          <a:spcPts val="0"/>
                        </a:spcBef>
                        <a:spcAft>
                          <a:spcPts val="0"/>
                        </a:spcAft>
                      </a:pPr>
                      <a:r>
                        <a:rPr lang="en-US" sz="1400" dirty="0">
                          <a:solidFill>
                            <a:schemeClr val="bg1">
                              <a:lumMod val="95000"/>
                              <a:lumOff val="5000"/>
                            </a:schemeClr>
                          </a:solidFill>
                          <a:effectLst/>
                        </a:rPr>
                        <a:t>5-not correctable</a:t>
                      </a:r>
                    </a:p>
                    <a:p>
                      <a:pPr marL="0" marR="0">
                        <a:lnSpc>
                          <a:spcPct val="107000"/>
                        </a:lnSpc>
                        <a:spcBef>
                          <a:spcPts val="0"/>
                        </a:spcBef>
                        <a:spcAft>
                          <a:spcPts val="0"/>
                        </a:spcAft>
                      </a:pPr>
                      <a:r>
                        <a:rPr lang="en-US" sz="1400" dirty="0">
                          <a:solidFill>
                            <a:schemeClr val="bg1">
                              <a:lumMod val="95000"/>
                              <a:lumOff val="5000"/>
                            </a:schemeClr>
                          </a:solidFill>
                          <a:effectLst/>
                        </a:rPr>
                        <a:t>6-rely on 3</a:t>
                      </a:r>
                      <a:r>
                        <a:rPr lang="en-US" sz="1400" baseline="30000" dirty="0">
                          <a:solidFill>
                            <a:schemeClr val="bg1">
                              <a:lumMod val="95000"/>
                              <a:lumOff val="5000"/>
                            </a:schemeClr>
                          </a:solidFill>
                          <a:effectLst/>
                        </a:rPr>
                        <a:t>rd</a:t>
                      </a:r>
                      <a:r>
                        <a:rPr lang="en-US" sz="1400" dirty="0">
                          <a:solidFill>
                            <a:schemeClr val="bg1">
                              <a:lumMod val="95000"/>
                              <a:lumOff val="5000"/>
                            </a:schemeClr>
                          </a:solidFill>
                          <a:effectLst/>
                        </a:rPr>
                        <a:t> party algorithms</a:t>
                      </a:r>
                    </a:p>
                    <a:p>
                      <a:pPr marL="0" marR="0">
                        <a:lnSpc>
                          <a:spcPct val="107000"/>
                        </a:lnSpc>
                        <a:spcBef>
                          <a:spcPts val="0"/>
                        </a:spcBef>
                        <a:spcAft>
                          <a:spcPts val="0"/>
                        </a:spcAft>
                      </a:pPr>
                      <a:r>
                        <a:rPr lang="en-US" sz="1400" dirty="0">
                          <a:solidFill>
                            <a:schemeClr val="bg1">
                              <a:lumMod val="95000"/>
                              <a:lumOff val="5000"/>
                            </a:schemeClr>
                          </a:solidFill>
                          <a:effectLst/>
                        </a:rPr>
                        <a:t>7-hacking</a:t>
                      </a:r>
                    </a:p>
                    <a:p>
                      <a:pPr marL="0" marR="0">
                        <a:lnSpc>
                          <a:spcPct val="107000"/>
                        </a:lnSpc>
                        <a:spcBef>
                          <a:spcPts val="0"/>
                        </a:spcBef>
                        <a:spcAft>
                          <a:spcPts val="0"/>
                        </a:spcAft>
                      </a:pPr>
                      <a:r>
                        <a:rPr lang="en-US" sz="1400" dirty="0">
                          <a:solidFill>
                            <a:schemeClr val="bg1">
                              <a:lumMod val="95000"/>
                              <a:lumOff val="5000"/>
                            </a:schemeClr>
                          </a:solidFill>
                          <a:effectLst/>
                        </a:rPr>
                        <a:t>8-access controls</a:t>
                      </a:r>
                    </a:p>
                    <a:p>
                      <a:pPr marL="0" marR="0">
                        <a:lnSpc>
                          <a:spcPct val="107000"/>
                        </a:lnSpc>
                        <a:spcBef>
                          <a:spcPts val="0"/>
                        </a:spcBef>
                        <a:spcAft>
                          <a:spcPts val="0"/>
                        </a:spcAft>
                      </a:pPr>
                      <a:r>
                        <a:rPr lang="en-US" sz="1400" dirty="0">
                          <a:solidFill>
                            <a:schemeClr val="bg1">
                              <a:lumMod val="95000"/>
                              <a:lumOff val="5000"/>
                            </a:schemeClr>
                          </a:solidFill>
                          <a:effectLst/>
                        </a:rPr>
                        <a:t> </a:t>
                      </a:r>
                      <a:endParaRPr lang="en-US" sz="1400" dirty="0">
                        <a:solidFill>
                          <a:schemeClr val="bg1">
                            <a:lumMod val="95000"/>
                            <a:lumOff val="5000"/>
                          </a:schemeClr>
                        </a:solidFill>
                        <a:effectLst/>
                        <a:latin typeface="Times New Roman" panose="02020603050405020304" pitchFamily="18" charset="0"/>
                        <a:ea typeface="Calibri" panose="020F0502020204030204" pitchFamily="34" charset="0"/>
                        <a:cs typeface="Arial" panose="020B0604020202020204" pitchFamily="34" charset="0"/>
                      </a:endParaRPr>
                    </a:p>
                  </a:txBody>
                  <a:tcPr marL="64951" marR="64951" marT="0" marB="0">
                    <a:solidFill>
                      <a:schemeClr val="accent1">
                        <a:lumMod val="40000"/>
                        <a:lumOff val="60000"/>
                      </a:schemeClr>
                    </a:solidFill>
                  </a:tcPr>
                </a:tc>
                <a:tc>
                  <a:txBody>
                    <a:bodyPr/>
                    <a:lstStyle/>
                    <a:p>
                      <a:pPr marL="0" marR="0">
                        <a:lnSpc>
                          <a:spcPct val="107000"/>
                        </a:lnSpc>
                        <a:spcBef>
                          <a:spcPts val="0"/>
                        </a:spcBef>
                        <a:spcAft>
                          <a:spcPts val="0"/>
                        </a:spcAft>
                      </a:pPr>
                      <a:r>
                        <a:rPr lang="en-US" sz="1400" dirty="0">
                          <a:solidFill>
                            <a:schemeClr val="bg1">
                              <a:lumMod val="95000"/>
                              <a:lumOff val="5000"/>
                            </a:schemeClr>
                          </a:solidFill>
                          <a:effectLst/>
                        </a:rPr>
                        <a:t>1,2-too complex to explain</a:t>
                      </a:r>
                    </a:p>
                    <a:p>
                      <a:pPr marL="0" marR="0">
                        <a:lnSpc>
                          <a:spcPct val="107000"/>
                        </a:lnSpc>
                        <a:spcBef>
                          <a:spcPts val="0"/>
                        </a:spcBef>
                        <a:spcAft>
                          <a:spcPts val="0"/>
                        </a:spcAft>
                      </a:pPr>
                      <a:r>
                        <a:rPr lang="en-US" sz="1400" dirty="0">
                          <a:solidFill>
                            <a:schemeClr val="bg1">
                              <a:lumMod val="95000"/>
                              <a:lumOff val="5000"/>
                            </a:schemeClr>
                          </a:solidFill>
                          <a:effectLst/>
                        </a:rPr>
                        <a:t>1,2-design execution is opaque</a:t>
                      </a:r>
                    </a:p>
                    <a:p>
                      <a:pPr marL="0" marR="0">
                        <a:lnSpc>
                          <a:spcPct val="107000"/>
                        </a:lnSpc>
                        <a:spcBef>
                          <a:spcPts val="0"/>
                        </a:spcBef>
                        <a:spcAft>
                          <a:spcPts val="0"/>
                        </a:spcAft>
                      </a:pPr>
                      <a:r>
                        <a:rPr lang="en-US" sz="1400" dirty="0">
                          <a:solidFill>
                            <a:schemeClr val="bg1">
                              <a:lumMod val="95000"/>
                              <a:lumOff val="5000"/>
                            </a:schemeClr>
                          </a:solidFill>
                          <a:effectLst/>
                        </a:rPr>
                        <a:t>3-design enforces bias </a:t>
                      </a:r>
                    </a:p>
                    <a:p>
                      <a:pPr marL="0" marR="0">
                        <a:lnSpc>
                          <a:spcPct val="107000"/>
                        </a:lnSpc>
                        <a:spcBef>
                          <a:spcPts val="0"/>
                        </a:spcBef>
                        <a:spcAft>
                          <a:spcPts val="0"/>
                        </a:spcAft>
                      </a:pPr>
                      <a:r>
                        <a:rPr lang="en-US" sz="1400" dirty="0">
                          <a:solidFill>
                            <a:schemeClr val="bg1">
                              <a:lumMod val="95000"/>
                              <a:lumOff val="5000"/>
                            </a:schemeClr>
                          </a:solidFill>
                          <a:effectLst/>
                        </a:rPr>
                        <a:t>3-design creates bias</a:t>
                      </a:r>
                    </a:p>
                    <a:p>
                      <a:pPr marL="0" marR="0">
                        <a:lnSpc>
                          <a:spcPct val="107000"/>
                        </a:lnSpc>
                        <a:spcBef>
                          <a:spcPts val="0"/>
                        </a:spcBef>
                        <a:spcAft>
                          <a:spcPts val="0"/>
                        </a:spcAft>
                      </a:pPr>
                      <a:r>
                        <a:rPr lang="en-US" sz="1400" dirty="0">
                          <a:solidFill>
                            <a:schemeClr val="bg1">
                              <a:lumMod val="95000"/>
                              <a:lumOff val="5000"/>
                            </a:schemeClr>
                          </a:solidFill>
                          <a:effectLst/>
                        </a:rPr>
                        <a:t>4-design magnifies errors</a:t>
                      </a:r>
                    </a:p>
                    <a:p>
                      <a:pPr marL="0" marR="0">
                        <a:lnSpc>
                          <a:spcPct val="107000"/>
                        </a:lnSpc>
                        <a:spcBef>
                          <a:spcPts val="0"/>
                        </a:spcBef>
                        <a:spcAft>
                          <a:spcPts val="0"/>
                        </a:spcAft>
                      </a:pPr>
                      <a:r>
                        <a:rPr lang="en-US" sz="1400" dirty="0">
                          <a:solidFill>
                            <a:schemeClr val="bg1">
                              <a:lumMod val="95000"/>
                              <a:lumOff val="5000"/>
                            </a:schemeClr>
                          </a:solidFill>
                          <a:effectLst/>
                        </a:rPr>
                        <a:t>4-design creates errors</a:t>
                      </a:r>
                    </a:p>
                    <a:p>
                      <a:pPr marL="0" marR="0">
                        <a:lnSpc>
                          <a:spcPct val="107000"/>
                        </a:lnSpc>
                        <a:spcBef>
                          <a:spcPts val="0"/>
                        </a:spcBef>
                        <a:spcAft>
                          <a:spcPts val="0"/>
                        </a:spcAft>
                      </a:pPr>
                      <a:r>
                        <a:rPr lang="en-US" sz="1400" dirty="0">
                          <a:solidFill>
                            <a:schemeClr val="bg1">
                              <a:lumMod val="95000"/>
                              <a:lumOff val="5000"/>
                            </a:schemeClr>
                          </a:solidFill>
                          <a:effectLst/>
                        </a:rPr>
                        <a:t>5-design is uncorrectable</a:t>
                      </a:r>
                    </a:p>
                    <a:p>
                      <a:pPr marL="0" marR="0">
                        <a:lnSpc>
                          <a:spcPct val="107000"/>
                        </a:lnSpc>
                        <a:spcBef>
                          <a:spcPts val="0"/>
                        </a:spcBef>
                        <a:spcAft>
                          <a:spcPts val="0"/>
                        </a:spcAft>
                      </a:pPr>
                      <a:r>
                        <a:rPr lang="en-US" sz="1400" dirty="0">
                          <a:solidFill>
                            <a:schemeClr val="bg1">
                              <a:lumMod val="95000"/>
                              <a:lumOff val="5000"/>
                            </a:schemeClr>
                          </a:solidFill>
                          <a:effectLst/>
                        </a:rPr>
                        <a:t>5-do not know where corrections should be made</a:t>
                      </a:r>
                    </a:p>
                    <a:p>
                      <a:pPr marL="0" marR="0">
                        <a:lnSpc>
                          <a:spcPct val="107000"/>
                        </a:lnSpc>
                        <a:spcBef>
                          <a:spcPts val="0"/>
                        </a:spcBef>
                        <a:spcAft>
                          <a:spcPts val="0"/>
                        </a:spcAft>
                      </a:pPr>
                      <a:r>
                        <a:rPr lang="en-US" sz="1400" dirty="0">
                          <a:solidFill>
                            <a:schemeClr val="bg1">
                              <a:lumMod val="95000"/>
                              <a:lumOff val="5000"/>
                            </a:schemeClr>
                          </a:solidFill>
                          <a:effectLst/>
                        </a:rPr>
                        <a:t>6) lack of design provenance</a:t>
                      </a:r>
                    </a:p>
                    <a:p>
                      <a:pPr marL="0" marR="0">
                        <a:lnSpc>
                          <a:spcPct val="107000"/>
                        </a:lnSpc>
                        <a:spcBef>
                          <a:spcPts val="0"/>
                        </a:spcBef>
                        <a:spcAft>
                          <a:spcPts val="0"/>
                        </a:spcAft>
                      </a:pPr>
                      <a:r>
                        <a:rPr lang="en-US" sz="1400" dirty="0">
                          <a:solidFill>
                            <a:schemeClr val="bg1">
                              <a:lumMod val="95000"/>
                              <a:lumOff val="5000"/>
                            </a:schemeClr>
                          </a:solidFill>
                          <a:effectLst/>
                        </a:rPr>
                        <a:t>7) lack of security</a:t>
                      </a:r>
                    </a:p>
                    <a:p>
                      <a:pPr marL="0" marR="0">
                        <a:lnSpc>
                          <a:spcPct val="107000"/>
                        </a:lnSpc>
                        <a:spcBef>
                          <a:spcPts val="0"/>
                        </a:spcBef>
                        <a:spcAft>
                          <a:spcPts val="0"/>
                        </a:spcAft>
                      </a:pPr>
                      <a:r>
                        <a:rPr lang="en-US" sz="1400" dirty="0">
                          <a:solidFill>
                            <a:schemeClr val="bg1">
                              <a:lumMod val="95000"/>
                              <a:lumOff val="5000"/>
                            </a:schemeClr>
                          </a:solidFill>
                          <a:effectLst/>
                        </a:rPr>
                        <a:t>8) lack of access controls enforcement</a:t>
                      </a:r>
                    </a:p>
                    <a:p>
                      <a:pPr marL="0" marR="0">
                        <a:lnSpc>
                          <a:spcPct val="107000"/>
                        </a:lnSpc>
                        <a:spcBef>
                          <a:spcPts val="0"/>
                        </a:spcBef>
                        <a:spcAft>
                          <a:spcPts val="0"/>
                        </a:spcAft>
                      </a:pPr>
                      <a:r>
                        <a:rPr lang="en-US" sz="1400" dirty="0">
                          <a:solidFill>
                            <a:schemeClr val="bg1">
                              <a:lumMod val="95000"/>
                              <a:lumOff val="5000"/>
                            </a:schemeClr>
                          </a:solidFill>
                          <a:effectLst/>
                        </a:rPr>
                        <a:t> </a:t>
                      </a:r>
                      <a:endParaRPr lang="en-US" sz="1400" dirty="0">
                        <a:solidFill>
                          <a:schemeClr val="bg1">
                            <a:lumMod val="95000"/>
                            <a:lumOff val="5000"/>
                          </a:schemeClr>
                        </a:solidFill>
                        <a:effectLst/>
                        <a:latin typeface="Times New Roman" panose="02020603050405020304" pitchFamily="18" charset="0"/>
                        <a:ea typeface="Calibri" panose="020F0502020204030204" pitchFamily="34" charset="0"/>
                        <a:cs typeface="Arial" panose="020B0604020202020204" pitchFamily="34" charset="0"/>
                      </a:endParaRPr>
                    </a:p>
                  </a:txBody>
                  <a:tcPr marL="64951" marR="64951" marT="0" marB="0">
                    <a:solidFill>
                      <a:schemeClr val="accent1">
                        <a:lumMod val="40000"/>
                        <a:lumOff val="60000"/>
                      </a:schemeClr>
                    </a:solidFill>
                  </a:tcPr>
                </a:tc>
                <a:tc>
                  <a:txBody>
                    <a:bodyPr/>
                    <a:lstStyle/>
                    <a:p>
                      <a:pPr marL="0" marR="0">
                        <a:lnSpc>
                          <a:spcPct val="107000"/>
                        </a:lnSpc>
                        <a:spcBef>
                          <a:spcPts val="0"/>
                        </a:spcBef>
                        <a:spcAft>
                          <a:spcPts val="0"/>
                        </a:spcAft>
                      </a:pPr>
                      <a:r>
                        <a:rPr lang="en-US" sz="1400" dirty="0">
                          <a:solidFill>
                            <a:schemeClr val="bg1">
                              <a:lumMod val="95000"/>
                              <a:lumOff val="5000"/>
                            </a:schemeClr>
                          </a:solidFill>
                          <a:effectLst/>
                        </a:rPr>
                        <a:t>These ratings are AI type specific </a:t>
                      </a:r>
                      <a:endParaRPr lang="en-US" sz="1400" dirty="0">
                        <a:solidFill>
                          <a:schemeClr val="bg1">
                            <a:lumMod val="95000"/>
                            <a:lumOff val="5000"/>
                          </a:schemeClr>
                        </a:solidFill>
                        <a:effectLst/>
                        <a:latin typeface="Times New Roman" panose="02020603050405020304" pitchFamily="18" charset="0"/>
                        <a:ea typeface="Calibri" panose="020F0502020204030204" pitchFamily="34" charset="0"/>
                        <a:cs typeface="Arial" panose="020B0604020202020204" pitchFamily="34" charset="0"/>
                      </a:endParaRPr>
                    </a:p>
                  </a:txBody>
                  <a:tcPr marL="64951" marR="64951" marT="0" marB="0">
                    <a:solidFill>
                      <a:schemeClr val="accent1">
                        <a:lumMod val="40000"/>
                        <a:lumOff val="60000"/>
                      </a:schemeClr>
                    </a:solidFill>
                  </a:tcPr>
                </a:tc>
                <a:tc>
                  <a:txBody>
                    <a:bodyPr/>
                    <a:lstStyle/>
                    <a:p>
                      <a:pPr marL="0" marR="0">
                        <a:lnSpc>
                          <a:spcPct val="107000"/>
                        </a:lnSpc>
                        <a:spcBef>
                          <a:spcPts val="0"/>
                        </a:spcBef>
                        <a:spcAft>
                          <a:spcPts val="0"/>
                        </a:spcAft>
                      </a:pPr>
                      <a:r>
                        <a:rPr lang="en-US" sz="1400" dirty="0">
                          <a:solidFill>
                            <a:schemeClr val="bg1">
                              <a:lumMod val="95000"/>
                              <a:lumOff val="5000"/>
                            </a:schemeClr>
                          </a:solidFill>
                          <a:effectLst/>
                        </a:rPr>
                        <a:t>(These are the points of examination in Phase 4)</a:t>
                      </a:r>
                    </a:p>
                    <a:p>
                      <a:pPr marL="0" marR="0">
                        <a:lnSpc>
                          <a:spcPct val="107000"/>
                        </a:lnSpc>
                        <a:spcBef>
                          <a:spcPts val="0"/>
                        </a:spcBef>
                        <a:spcAft>
                          <a:spcPts val="0"/>
                        </a:spcAft>
                      </a:pPr>
                      <a:r>
                        <a:rPr lang="en-US" sz="1400" dirty="0">
                          <a:solidFill>
                            <a:schemeClr val="bg1">
                              <a:lumMod val="95000"/>
                              <a:lumOff val="5000"/>
                            </a:schemeClr>
                          </a:solidFill>
                          <a:effectLst/>
                        </a:rPr>
                        <a:t>1,2,3,4,5-IT staff receives updated training with emphasis on bias/injustice</a:t>
                      </a:r>
                    </a:p>
                    <a:p>
                      <a:pPr marL="0" marR="0">
                        <a:lnSpc>
                          <a:spcPct val="107000"/>
                        </a:lnSpc>
                        <a:spcBef>
                          <a:spcPts val="0"/>
                        </a:spcBef>
                        <a:spcAft>
                          <a:spcPts val="0"/>
                        </a:spcAft>
                      </a:pPr>
                      <a:r>
                        <a:rPr lang="en-US" sz="1400" dirty="0">
                          <a:solidFill>
                            <a:schemeClr val="bg1">
                              <a:lumMod val="95000"/>
                              <a:lumOff val="5000"/>
                            </a:schemeClr>
                          </a:solidFill>
                          <a:effectLst/>
                        </a:rPr>
                        <a:t>1,2,3,4,5-continual efforts are made to convert the AI to ethical XAI</a:t>
                      </a:r>
                    </a:p>
                    <a:p>
                      <a:pPr marL="0" marR="0">
                        <a:lnSpc>
                          <a:spcPct val="107000"/>
                        </a:lnSpc>
                        <a:spcBef>
                          <a:spcPts val="0"/>
                        </a:spcBef>
                        <a:spcAft>
                          <a:spcPts val="0"/>
                        </a:spcAft>
                      </a:pPr>
                      <a:r>
                        <a:rPr lang="en-US" sz="1400" dirty="0">
                          <a:solidFill>
                            <a:schemeClr val="bg1">
                              <a:lumMod val="95000"/>
                              <a:lumOff val="5000"/>
                            </a:schemeClr>
                          </a:solidFill>
                          <a:effectLst/>
                        </a:rPr>
                        <a:t>1,2,3,4,5-reperform the AI process</a:t>
                      </a:r>
                    </a:p>
                    <a:p>
                      <a:pPr marL="0" marR="0">
                        <a:lnSpc>
                          <a:spcPct val="107000"/>
                        </a:lnSpc>
                        <a:spcBef>
                          <a:spcPts val="0"/>
                        </a:spcBef>
                        <a:spcAft>
                          <a:spcPts val="0"/>
                        </a:spcAft>
                      </a:pPr>
                      <a:r>
                        <a:rPr lang="en-US" sz="1400" dirty="0">
                          <a:solidFill>
                            <a:schemeClr val="bg1">
                              <a:lumMod val="95000"/>
                              <a:lumOff val="5000"/>
                            </a:schemeClr>
                          </a:solidFill>
                          <a:effectLst/>
                        </a:rPr>
                        <a:t>6,7-audit the open source/3</a:t>
                      </a:r>
                      <a:r>
                        <a:rPr lang="en-US" sz="1400" baseline="30000" dirty="0">
                          <a:solidFill>
                            <a:schemeClr val="bg1">
                              <a:lumMod val="95000"/>
                              <a:lumOff val="5000"/>
                            </a:schemeClr>
                          </a:solidFill>
                          <a:effectLst/>
                        </a:rPr>
                        <a:t>rd</a:t>
                      </a:r>
                      <a:r>
                        <a:rPr lang="en-US" sz="1400" dirty="0">
                          <a:solidFill>
                            <a:schemeClr val="bg1">
                              <a:lumMod val="95000"/>
                              <a:lumOff val="5000"/>
                            </a:schemeClr>
                          </a:solidFill>
                          <a:effectLst/>
                        </a:rPr>
                        <a:t> party platforms (SOC2 type report)</a:t>
                      </a:r>
                    </a:p>
                    <a:p>
                      <a:pPr marL="0" marR="0">
                        <a:lnSpc>
                          <a:spcPct val="107000"/>
                        </a:lnSpc>
                        <a:spcBef>
                          <a:spcPts val="0"/>
                        </a:spcBef>
                        <a:spcAft>
                          <a:spcPts val="0"/>
                        </a:spcAft>
                      </a:pPr>
                      <a:r>
                        <a:rPr lang="en-US" sz="1400" dirty="0">
                          <a:solidFill>
                            <a:schemeClr val="bg1">
                              <a:lumMod val="95000"/>
                              <a:lumOff val="5000"/>
                            </a:schemeClr>
                          </a:solidFill>
                          <a:effectLst/>
                        </a:rPr>
                        <a:t>7-business-wide internet security training</a:t>
                      </a:r>
                    </a:p>
                    <a:p>
                      <a:pPr marL="0" marR="0">
                        <a:lnSpc>
                          <a:spcPct val="107000"/>
                        </a:lnSpc>
                        <a:spcBef>
                          <a:spcPts val="0"/>
                        </a:spcBef>
                        <a:spcAft>
                          <a:spcPts val="0"/>
                        </a:spcAft>
                      </a:pPr>
                      <a:r>
                        <a:rPr lang="en-US" sz="1400" dirty="0">
                          <a:solidFill>
                            <a:schemeClr val="bg1">
                              <a:lumMod val="95000"/>
                              <a:lumOff val="5000"/>
                            </a:schemeClr>
                          </a:solidFill>
                          <a:effectLst/>
                        </a:rPr>
                        <a:t>8-access permissions embedded in AI platform</a:t>
                      </a:r>
                    </a:p>
                    <a:p>
                      <a:pPr marL="0" marR="0">
                        <a:lnSpc>
                          <a:spcPct val="107000"/>
                        </a:lnSpc>
                        <a:spcBef>
                          <a:spcPts val="0"/>
                        </a:spcBef>
                        <a:spcAft>
                          <a:spcPts val="0"/>
                        </a:spcAft>
                      </a:pPr>
                      <a:r>
                        <a:rPr lang="en-US" sz="1400" dirty="0">
                          <a:solidFill>
                            <a:schemeClr val="bg1">
                              <a:lumMod val="95000"/>
                              <a:lumOff val="5000"/>
                            </a:schemeClr>
                          </a:solidFill>
                          <a:effectLst/>
                        </a:rPr>
                        <a:t>8-access permissions enforced 100% of the time</a:t>
                      </a:r>
                      <a:endParaRPr lang="en-US" sz="1400" dirty="0">
                        <a:solidFill>
                          <a:schemeClr val="bg1">
                            <a:lumMod val="95000"/>
                            <a:lumOff val="5000"/>
                          </a:schemeClr>
                        </a:solidFill>
                        <a:effectLst/>
                        <a:latin typeface="Times New Roman" panose="02020603050405020304" pitchFamily="18" charset="0"/>
                        <a:ea typeface="Calibri" panose="020F0502020204030204" pitchFamily="34" charset="0"/>
                        <a:cs typeface="Arial" panose="020B0604020202020204" pitchFamily="34" charset="0"/>
                      </a:endParaRPr>
                    </a:p>
                  </a:txBody>
                  <a:tcPr marL="64951" marR="64951" marT="0" marB="0">
                    <a:solidFill>
                      <a:schemeClr val="accent1">
                        <a:lumMod val="40000"/>
                        <a:lumOff val="60000"/>
                      </a:schemeClr>
                    </a:solidFill>
                  </a:tcPr>
                </a:tc>
                <a:extLst>
                  <a:ext uri="{0D108BD9-81ED-4DB2-BD59-A6C34878D82A}">
                    <a16:rowId xmlns:a16="http://schemas.microsoft.com/office/drawing/2014/main" val="975194843"/>
                  </a:ext>
                </a:extLst>
              </a:tr>
            </a:tbl>
          </a:graphicData>
        </a:graphic>
      </p:graphicFrame>
    </p:spTree>
    <p:extLst>
      <p:ext uri="{BB962C8B-B14F-4D97-AF65-F5344CB8AC3E}">
        <p14:creationId xmlns:p14="http://schemas.microsoft.com/office/powerpoint/2010/main" val="1214820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5C1E1-BD2E-4EC0-BD1F-81E70C27D6A1}"/>
              </a:ext>
            </a:extLst>
          </p:cNvPr>
          <p:cNvSpPr>
            <a:spLocks noGrp="1"/>
          </p:cNvSpPr>
          <p:nvPr>
            <p:ph type="title"/>
          </p:nvPr>
        </p:nvSpPr>
        <p:spPr>
          <a:xfrm>
            <a:off x="1143001" y="9331"/>
            <a:ext cx="9905998" cy="1530220"/>
          </a:xfrm>
        </p:spPr>
        <p:txBody>
          <a:bodyPr>
            <a:normAutofit fontScale="90000"/>
          </a:bodyPr>
          <a:lstStyle/>
          <a:p>
            <a:r>
              <a:rPr lang="en-US" b="1" i="1" dirty="0"/>
              <a:t>Phase Three - Ethical AI Internal Controls Guideline</a:t>
            </a:r>
            <a:br>
              <a:rPr lang="en-US" b="1" dirty="0"/>
            </a:br>
            <a:endParaRPr lang="en-US" dirty="0"/>
          </a:p>
        </p:txBody>
      </p:sp>
      <p:sp>
        <p:nvSpPr>
          <p:cNvPr id="3" name="Footer Placeholder 2">
            <a:extLst>
              <a:ext uri="{FF2B5EF4-FFF2-40B4-BE49-F238E27FC236}">
                <a16:creationId xmlns:a16="http://schemas.microsoft.com/office/drawing/2014/main" id="{5E68A786-245C-479D-A0DE-2C377C6EF265}"/>
              </a:ext>
            </a:extLst>
          </p:cNvPr>
          <p:cNvSpPr>
            <a:spLocks noGrp="1"/>
          </p:cNvSpPr>
          <p:nvPr>
            <p:ph type="ftr" sz="quarter" idx="11"/>
          </p:nvPr>
        </p:nvSpPr>
        <p:spPr/>
        <p:txBody>
          <a:bodyPr/>
          <a:lstStyle/>
          <a:p>
            <a:r>
              <a:rPr lang="en-US"/>
              <a:t>44th WCARS, Sevilla Spain - March 21 &amp; 22, 2019</a:t>
            </a:r>
            <a:endParaRPr lang="en-US" dirty="0"/>
          </a:p>
        </p:txBody>
      </p:sp>
      <p:graphicFrame>
        <p:nvGraphicFramePr>
          <p:cNvPr id="4" name="Content Placeholder 3">
            <a:extLst>
              <a:ext uri="{FF2B5EF4-FFF2-40B4-BE49-F238E27FC236}">
                <a16:creationId xmlns:a16="http://schemas.microsoft.com/office/drawing/2014/main" id="{B38747C4-8653-4FB7-91C7-160B4102E44B}"/>
              </a:ext>
            </a:extLst>
          </p:cNvPr>
          <p:cNvGraphicFramePr>
            <a:graphicFrameLocks noGrp="1"/>
          </p:cNvGraphicFramePr>
          <p:nvPr>
            <p:ph idx="1"/>
            <p:extLst>
              <p:ext uri="{D42A27DB-BD31-4B8C-83A1-F6EECF244321}">
                <p14:modId xmlns:p14="http://schemas.microsoft.com/office/powerpoint/2010/main" val="2241736041"/>
              </p:ext>
            </p:extLst>
          </p:nvPr>
        </p:nvGraphicFramePr>
        <p:xfrm>
          <a:off x="1350628" y="1140904"/>
          <a:ext cx="9588616" cy="4680204"/>
        </p:xfrm>
        <a:graphic>
          <a:graphicData uri="http://schemas.openxmlformats.org/drawingml/2006/table">
            <a:tbl>
              <a:tblPr firstRow="1" firstCol="1" bandRow="1">
                <a:tableStyleId>{5C22544A-7EE6-4342-B048-85BDC9FD1C3A}</a:tableStyleId>
              </a:tblPr>
              <a:tblGrid>
                <a:gridCol w="1107346">
                  <a:extLst>
                    <a:ext uri="{9D8B030D-6E8A-4147-A177-3AD203B41FA5}">
                      <a16:colId xmlns:a16="http://schemas.microsoft.com/office/drawing/2014/main" val="471895761"/>
                    </a:ext>
                  </a:extLst>
                </a:gridCol>
                <a:gridCol w="1720001">
                  <a:extLst>
                    <a:ext uri="{9D8B030D-6E8A-4147-A177-3AD203B41FA5}">
                      <a16:colId xmlns:a16="http://schemas.microsoft.com/office/drawing/2014/main" val="198224452"/>
                    </a:ext>
                  </a:extLst>
                </a:gridCol>
                <a:gridCol w="1918739">
                  <a:extLst>
                    <a:ext uri="{9D8B030D-6E8A-4147-A177-3AD203B41FA5}">
                      <a16:colId xmlns:a16="http://schemas.microsoft.com/office/drawing/2014/main" val="1778401479"/>
                    </a:ext>
                  </a:extLst>
                </a:gridCol>
                <a:gridCol w="1827370">
                  <a:extLst>
                    <a:ext uri="{9D8B030D-6E8A-4147-A177-3AD203B41FA5}">
                      <a16:colId xmlns:a16="http://schemas.microsoft.com/office/drawing/2014/main" val="1074994521"/>
                    </a:ext>
                  </a:extLst>
                </a:gridCol>
                <a:gridCol w="3015160">
                  <a:extLst>
                    <a:ext uri="{9D8B030D-6E8A-4147-A177-3AD203B41FA5}">
                      <a16:colId xmlns:a16="http://schemas.microsoft.com/office/drawing/2014/main" val="2524741674"/>
                    </a:ext>
                  </a:extLst>
                </a:gridCol>
              </a:tblGrid>
              <a:tr h="4099180">
                <a:tc>
                  <a:txBody>
                    <a:bodyPr/>
                    <a:lstStyle/>
                    <a:p>
                      <a:pPr marL="0" marR="0">
                        <a:lnSpc>
                          <a:spcPct val="107000"/>
                        </a:lnSpc>
                        <a:spcBef>
                          <a:spcPts val="0"/>
                        </a:spcBef>
                        <a:spcAft>
                          <a:spcPts val="0"/>
                        </a:spcAft>
                      </a:pPr>
                      <a:r>
                        <a:rPr lang="en-US" sz="1800" dirty="0">
                          <a:solidFill>
                            <a:schemeClr val="bg1">
                              <a:lumMod val="95000"/>
                              <a:lumOff val="5000"/>
                            </a:schemeClr>
                          </a:solidFill>
                          <a:effectLst/>
                        </a:rPr>
                        <a:t>AI Results</a:t>
                      </a:r>
                    </a:p>
                    <a:p>
                      <a:pPr marL="0" marR="0">
                        <a:lnSpc>
                          <a:spcPct val="107000"/>
                        </a:lnSpc>
                        <a:spcBef>
                          <a:spcPts val="0"/>
                        </a:spcBef>
                        <a:spcAft>
                          <a:spcPts val="0"/>
                        </a:spcAft>
                      </a:pPr>
                      <a:r>
                        <a:rPr lang="en-US" sz="1800" dirty="0">
                          <a:solidFill>
                            <a:schemeClr val="bg1">
                              <a:lumMod val="95000"/>
                              <a:lumOff val="5000"/>
                            </a:schemeClr>
                          </a:solidFill>
                          <a:effectLst/>
                        </a:rPr>
                        <a:t>(Ethical AI type specific)</a:t>
                      </a:r>
                      <a:endParaRPr lang="en-US" sz="1800" dirty="0">
                        <a:solidFill>
                          <a:schemeClr val="bg1">
                            <a:lumMod val="95000"/>
                            <a:lumOff val="5000"/>
                          </a:schemeClr>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nSpc>
                          <a:spcPct val="107000"/>
                        </a:lnSpc>
                        <a:spcBef>
                          <a:spcPts val="0"/>
                        </a:spcBef>
                        <a:spcAft>
                          <a:spcPts val="0"/>
                        </a:spcAft>
                      </a:pPr>
                      <a:r>
                        <a:rPr lang="en-US" sz="1800" dirty="0">
                          <a:solidFill>
                            <a:schemeClr val="bg1">
                              <a:lumMod val="95000"/>
                              <a:lumOff val="5000"/>
                            </a:schemeClr>
                          </a:solidFill>
                          <a:effectLst/>
                        </a:rPr>
                        <a:t>1-not explainable</a:t>
                      </a:r>
                    </a:p>
                    <a:p>
                      <a:pPr marL="0" marR="0">
                        <a:lnSpc>
                          <a:spcPct val="107000"/>
                        </a:lnSpc>
                        <a:spcBef>
                          <a:spcPts val="0"/>
                        </a:spcBef>
                        <a:spcAft>
                          <a:spcPts val="0"/>
                        </a:spcAft>
                      </a:pPr>
                      <a:r>
                        <a:rPr lang="en-US" sz="1800" dirty="0">
                          <a:solidFill>
                            <a:schemeClr val="bg1">
                              <a:lumMod val="95000"/>
                              <a:lumOff val="5000"/>
                            </a:schemeClr>
                          </a:solidFill>
                          <a:effectLst/>
                        </a:rPr>
                        <a:t>2-not understandable</a:t>
                      </a:r>
                    </a:p>
                    <a:p>
                      <a:pPr marL="0" marR="0">
                        <a:lnSpc>
                          <a:spcPct val="107000"/>
                        </a:lnSpc>
                        <a:spcBef>
                          <a:spcPts val="0"/>
                        </a:spcBef>
                        <a:spcAft>
                          <a:spcPts val="0"/>
                        </a:spcAft>
                      </a:pPr>
                      <a:r>
                        <a:rPr lang="en-US" sz="1800" dirty="0">
                          <a:solidFill>
                            <a:schemeClr val="bg1">
                              <a:lumMod val="95000"/>
                              <a:lumOff val="5000"/>
                            </a:schemeClr>
                          </a:solidFill>
                          <a:effectLst/>
                        </a:rPr>
                        <a:t>3-biases</a:t>
                      </a:r>
                    </a:p>
                    <a:p>
                      <a:pPr marL="0" marR="0">
                        <a:lnSpc>
                          <a:spcPct val="107000"/>
                        </a:lnSpc>
                        <a:spcBef>
                          <a:spcPts val="0"/>
                        </a:spcBef>
                        <a:spcAft>
                          <a:spcPts val="0"/>
                        </a:spcAft>
                      </a:pPr>
                      <a:r>
                        <a:rPr lang="en-US" sz="1800" dirty="0">
                          <a:solidFill>
                            <a:schemeClr val="bg1">
                              <a:lumMod val="95000"/>
                              <a:lumOff val="5000"/>
                            </a:schemeClr>
                          </a:solidFill>
                          <a:effectLst/>
                        </a:rPr>
                        <a:t>4-errors</a:t>
                      </a:r>
                    </a:p>
                    <a:p>
                      <a:pPr marL="0" marR="0">
                        <a:lnSpc>
                          <a:spcPct val="107000"/>
                        </a:lnSpc>
                        <a:spcBef>
                          <a:spcPts val="0"/>
                        </a:spcBef>
                        <a:spcAft>
                          <a:spcPts val="0"/>
                        </a:spcAft>
                      </a:pPr>
                      <a:r>
                        <a:rPr lang="en-US" sz="1800" dirty="0">
                          <a:solidFill>
                            <a:schemeClr val="bg1">
                              <a:lumMod val="95000"/>
                              <a:lumOff val="5000"/>
                            </a:schemeClr>
                          </a:solidFill>
                          <a:effectLst/>
                        </a:rPr>
                        <a:t>5-not correctable</a:t>
                      </a:r>
                    </a:p>
                    <a:p>
                      <a:pPr marL="0" marR="0">
                        <a:lnSpc>
                          <a:spcPct val="107000"/>
                        </a:lnSpc>
                        <a:spcBef>
                          <a:spcPts val="0"/>
                        </a:spcBef>
                        <a:spcAft>
                          <a:spcPts val="0"/>
                        </a:spcAft>
                      </a:pPr>
                      <a:r>
                        <a:rPr lang="en-US" sz="1800" dirty="0">
                          <a:solidFill>
                            <a:schemeClr val="bg1">
                              <a:lumMod val="95000"/>
                              <a:lumOff val="5000"/>
                            </a:schemeClr>
                          </a:solidFill>
                          <a:effectLst/>
                        </a:rPr>
                        <a:t>6-hacking</a:t>
                      </a:r>
                    </a:p>
                    <a:p>
                      <a:pPr marL="0" marR="0">
                        <a:lnSpc>
                          <a:spcPct val="107000"/>
                        </a:lnSpc>
                        <a:spcBef>
                          <a:spcPts val="0"/>
                        </a:spcBef>
                        <a:spcAft>
                          <a:spcPts val="0"/>
                        </a:spcAft>
                      </a:pPr>
                      <a:r>
                        <a:rPr lang="en-US" sz="1800" dirty="0">
                          <a:solidFill>
                            <a:schemeClr val="bg1">
                              <a:lumMod val="95000"/>
                              <a:lumOff val="5000"/>
                            </a:schemeClr>
                          </a:solidFill>
                          <a:effectLst/>
                        </a:rPr>
                        <a:t>7-access issues</a:t>
                      </a:r>
                      <a:endParaRPr lang="en-US" sz="1800" dirty="0">
                        <a:solidFill>
                          <a:schemeClr val="bg1">
                            <a:lumMod val="95000"/>
                            <a:lumOff val="5000"/>
                          </a:schemeClr>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nSpc>
                          <a:spcPct val="107000"/>
                        </a:lnSpc>
                        <a:spcBef>
                          <a:spcPts val="0"/>
                        </a:spcBef>
                        <a:spcAft>
                          <a:spcPts val="0"/>
                        </a:spcAft>
                      </a:pPr>
                      <a:r>
                        <a:rPr lang="en-US" sz="1800" dirty="0">
                          <a:solidFill>
                            <a:schemeClr val="bg1">
                              <a:lumMod val="95000"/>
                              <a:lumOff val="5000"/>
                            </a:schemeClr>
                          </a:solidFill>
                          <a:effectLst/>
                        </a:rPr>
                        <a:t>1,2-results are unexpected</a:t>
                      </a:r>
                    </a:p>
                    <a:p>
                      <a:pPr marL="0" marR="0">
                        <a:lnSpc>
                          <a:spcPct val="107000"/>
                        </a:lnSpc>
                        <a:spcBef>
                          <a:spcPts val="0"/>
                        </a:spcBef>
                        <a:spcAft>
                          <a:spcPts val="0"/>
                        </a:spcAft>
                      </a:pPr>
                      <a:r>
                        <a:rPr lang="en-US" sz="1800" dirty="0">
                          <a:solidFill>
                            <a:schemeClr val="bg1">
                              <a:lumMod val="95000"/>
                              <a:lumOff val="5000"/>
                            </a:schemeClr>
                          </a:solidFill>
                          <a:effectLst/>
                        </a:rPr>
                        <a:t>1,2-unjustified results</a:t>
                      </a:r>
                    </a:p>
                    <a:p>
                      <a:pPr marL="0" marR="0">
                        <a:lnSpc>
                          <a:spcPct val="107000"/>
                        </a:lnSpc>
                        <a:spcBef>
                          <a:spcPts val="0"/>
                        </a:spcBef>
                        <a:spcAft>
                          <a:spcPts val="0"/>
                        </a:spcAft>
                      </a:pPr>
                      <a:r>
                        <a:rPr lang="en-US" sz="1800" dirty="0">
                          <a:solidFill>
                            <a:schemeClr val="bg1">
                              <a:lumMod val="95000"/>
                              <a:lumOff val="5000"/>
                            </a:schemeClr>
                          </a:solidFill>
                          <a:effectLst/>
                        </a:rPr>
                        <a:t>3-results enforce biases</a:t>
                      </a:r>
                    </a:p>
                    <a:p>
                      <a:pPr marL="0" marR="0">
                        <a:lnSpc>
                          <a:spcPct val="107000"/>
                        </a:lnSpc>
                        <a:spcBef>
                          <a:spcPts val="0"/>
                        </a:spcBef>
                        <a:spcAft>
                          <a:spcPts val="0"/>
                        </a:spcAft>
                      </a:pPr>
                      <a:r>
                        <a:rPr lang="en-US" sz="1800" dirty="0">
                          <a:solidFill>
                            <a:schemeClr val="bg1">
                              <a:lumMod val="95000"/>
                              <a:lumOff val="5000"/>
                            </a:schemeClr>
                          </a:solidFill>
                          <a:effectLst/>
                        </a:rPr>
                        <a:t>4-results enforce errors</a:t>
                      </a:r>
                    </a:p>
                    <a:p>
                      <a:pPr marL="0" marR="0">
                        <a:lnSpc>
                          <a:spcPct val="107000"/>
                        </a:lnSpc>
                        <a:spcBef>
                          <a:spcPts val="0"/>
                        </a:spcBef>
                        <a:spcAft>
                          <a:spcPts val="0"/>
                        </a:spcAft>
                      </a:pPr>
                      <a:r>
                        <a:rPr lang="en-US" sz="1800" dirty="0">
                          <a:solidFill>
                            <a:schemeClr val="bg1">
                              <a:lumMod val="95000"/>
                              <a:lumOff val="5000"/>
                            </a:schemeClr>
                          </a:solidFill>
                          <a:effectLst/>
                        </a:rPr>
                        <a:t>5-results are not easily corrected</a:t>
                      </a:r>
                    </a:p>
                    <a:p>
                      <a:pPr marL="0" marR="0">
                        <a:lnSpc>
                          <a:spcPct val="107000"/>
                        </a:lnSpc>
                        <a:spcBef>
                          <a:spcPts val="0"/>
                        </a:spcBef>
                        <a:spcAft>
                          <a:spcPts val="0"/>
                        </a:spcAft>
                      </a:pPr>
                      <a:r>
                        <a:rPr lang="en-US" sz="1800" dirty="0">
                          <a:solidFill>
                            <a:schemeClr val="bg1">
                              <a:lumMod val="95000"/>
                              <a:lumOff val="5000"/>
                            </a:schemeClr>
                          </a:solidFill>
                          <a:effectLst/>
                        </a:rPr>
                        <a:t>6-results data sets not stored securely</a:t>
                      </a:r>
                    </a:p>
                    <a:p>
                      <a:pPr marL="0" marR="0">
                        <a:lnSpc>
                          <a:spcPct val="107000"/>
                        </a:lnSpc>
                        <a:spcBef>
                          <a:spcPts val="0"/>
                        </a:spcBef>
                        <a:spcAft>
                          <a:spcPts val="0"/>
                        </a:spcAft>
                      </a:pPr>
                      <a:r>
                        <a:rPr lang="en-US" sz="1800" dirty="0">
                          <a:solidFill>
                            <a:schemeClr val="bg1">
                              <a:lumMod val="95000"/>
                              <a:lumOff val="5000"/>
                            </a:schemeClr>
                          </a:solidFill>
                          <a:effectLst/>
                        </a:rPr>
                        <a:t>7-lsck of access controls enforcement</a:t>
                      </a:r>
                      <a:endParaRPr lang="en-US" sz="1800" dirty="0">
                        <a:solidFill>
                          <a:schemeClr val="bg1">
                            <a:lumMod val="95000"/>
                            <a:lumOff val="5000"/>
                          </a:schemeClr>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nSpc>
                          <a:spcPct val="107000"/>
                        </a:lnSpc>
                        <a:spcBef>
                          <a:spcPts val="0"/>
                        </a:spcBef>
                        <a:spcAft>
                          <a:spcPts val="0"/>
                        </a:spcAft>
                      </a:pPr>
                      <a:r>
                        <a:rPr lang="en-US" sz="1800" dirty="0">
                          <a:solidFill>
                            <a:schemeClr val="bg1">
                              <a:lumMod val="95000"/>
                              <a:lumOff val="5000"/>
                            </a:schemeClr>
                          </a:solidFill>
                          <a:effectLst/>
                        </a:rPr>
                        <a:t>These ratings are AI type specific</a:t>
                      </a:r>
                      <a:endParaRPr lang="en-US" sz="1800" dirty="0">
                        <a:solidFill>
                          <a:schemeClr val="bg1">
                            <a:lumMod val="95000"/>
                            <a:lumOff val="5000"/>
                          </a:schemeClr>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solidFill>
                      <a:schemeClr val="accent1">
                        <a:lumMod val="40000"/>
                        <a:lumOff val="60000"/>
                      </a:schemeClr>
                    </a:solidFill>
                  </a:tcPr>
                </a:tc>
                <a:tc>
                  <a:txBody>
                    <a:bodyPr/>
                    <a:lstStyle/>
                    <a:p>
                      <a:pPr marL="0" marR="0">
                        <a:lnSpc>
                          <a:spcPct val="107000"/>
                        </a:lnSpc>
                        <a:spcBef>
                          <a:spcPts val="0"/>
                        </a:spcBef>
                        <a:spcAft>
                          <a:spcPts val="0"/>
                        </a:spcAft>
                      </a:pPr>
                      <a:r>
                        <a:rPr lang="en-US" sz="1800" dirty="0">
                          <a:solidFill>
                            <a:schemeClr val="bg1">
                              <a:lumMod val="95000"/>
                              <a:lumOff val="5000"/>
                            </a:schemeClr>
                          </a:solidFill>
                          <a:effectLst/>
                        </a:rPr>
                        <a:t>(These are the points of examination in Phase 4)</a:t>
                      </a:r>
                    </a:p>
                    <a:p>
                      <a:pPr marL="0" marR="0">
                        <a:lnSpc>
                          <a:spcPct val="107000"/>
                        </a:lnSpc>
                        <a:spcBef>
                          <a:spcPts val="0"/>
                        </a:spcBef>
                        <a:spcAft>
                          <a:spcPts val="0"/>
                        </a:spcAft>
                      </a:pPr>
                      <a:r>
                        <a:rPr lang="en-US" sz="1800" dirty="0">
                          <a:solidFill>
                            <a:schemeClr val="bg1">
                              <a:lumMod val="95000"/>
                              <a:lumOff val="5000"/>
                            </a:schemeClr>
                          </a:solidFill>
                          <a:effectLst/>
                        </a:rPr>
                        <a:t>1,2,3,4,5-results evaluated for ethical issues of accuracy, error, bias, unfairness</a:t>
                      </a:r>
                    </a:p>
                    <a:p>
                      <a:pPr marL="0" marR="0">
                        <a:lnSpc>
                          <a:spcPct val="107000"/>
                        </a:lnSpc>
                        <a:spcBef>
                          <a:spcPts val="0"/>
                        </a:spcBef>
                        <a:spcAft>
                          <a:spcPts val="0"/>
                        </a:spcAft>
                      </a:pPr>
                      <a:r>
                        <a:rPr lang="en-US" sz="1800" dirty="0">
                          <a:solidFill>
                            <a:schemeClr val="bg1">
                              <a:lumMod val="95000"/>
                              <a:lumOff val="5000"/>
                            </a:schemeClr>
                          </a:solidFill>
                          <a:effectLst/>
                        </a:rPr>
                        <a:t>6-input and output control totals captured and measured</a:t>
                      </a:r>
                    </a:p>
                    <a:p>
                      <a:pPr marL="0" marR="0">
                        <a:lnSpc>
                          <a:spcPct val="107000"/>
                        </a:lnSpc>
                        <a:spcBef>
                          <a:spcPts val="0"/>
                        </a:spcBef>
                        <a:spcAft>
                          <a:spcPts val="0"/>
                        </a:spcAft>
                      </a:pPr>
                      <a:r>
                        <a:rPr lang="en-US" sz="1800" dirty="0">
                          <a:solidFill>
                            <a:schemeClr val="bg1">
                              <a:lumMod val="95000"/>
                              <a:lumOff val="5000"/>
                            </a:schemeClr>
                          </a:solidFill>
                          <a:effectLst/>
                        </a:rPr>
                        <a:t>7-access permissions enforced for all circumstances</a:t>
                      </a:r>
                      <a:endParaRPr lang="en-US" sz="1800" dirty="0">
                        <a:solidFill>
                          <a:schemeClr val="bg1">
                            <a:lumMod val="95000"/>
                            <a:lumOff val="5000"/>
                          </a:schemeClr>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2237209927"/>
                  </a:ext>
                </a:extLst>
              </a:tr>
            </a:tbl>
          </a:graphicData>
        </a:graphic>
      </p:graphicFrame>
    </p:spTree>
    <p:extLst>
      <p:ext uri="{BB962C8B-B14F-4D97-AF65-F5344CB8AC3E}">
        <p14:creationId xmlns:p14="http://schemas.microsoft.com/office/powerpoint/2010/main" val="891372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5C1E1-BD2E-4EC0-BD1F-81E70C27D6A1}"/>
              </a:ext>
            </a:extLst>
          </p:cNvPr>
          <p:cNvSpPr>
            <a:spLocks noGrp="1"/>
          </p:cNvSpPr>
          <p:nvPr>
            <p:ph type="title"/>
          </p:nvPr>
        </p:nvSpPr>
        <p:spPr>
          <a:xfrm>
            <a:off x="1143001" y="9331"/>
            <a:ext cx="9905998" cy="1530220"/>
          </a:xfrm>
        </p:spPr>
        <p:txBody>
          <a:bodyPr>
            <a:normAutofit fontScale="90000"/>
          </a:bodyPr>
          <a:lstStyle/>
          <a:p>
            <a:r>
              <a:rPr lang="en-US" b="1" i="1" dirty="0"/>
              <a:t>Phase Three - Ethical AI Internal Controls Guideline</a:t>
            </a:r>
            <a:br>
              <a:rPr lang="en-US" b="1" dirty="0"/>
            </a:br>
            <a:endParaRPr lang="en-US" dirty="0"/>
          </a:p>
        </p:txBody>
      </p:sp>
      <p:sp>
        <p:nvSpPr>
          <p:cNvPr id="3" name="Footer Placeholder 2">
            <a:extLst>
              <a:ext uri="{FF2B5EF4-FFF2-40B4-BE49-F238E27FC236}">
                <a16:creationId xmlns:a16="http://schemas.microsoft.com/office/drawing/2014/main" id="{5E68A786-245C-479D-A0DE-2C377C6EF265}"/>
              </a:ext>
            </a:extLst>
          </p:cNvPr>
          <p:cNvSpPr>
            <a:spLocks noGrp="1"/>
          </p:cNvSpPr>
          <p:nvPr>
            <p:ph type="ftr" sz="quarter" idx="11"/>
          </p:nvPr>
        </p:nvSpPr>
        <p:spPr>
          <a:xfrm>
            <a:off x="1208015" y="6277557"/>
            <a:ext cx="6239309" cy="365125"/>
          </a:xfrm>
        </p:spPr>
        <p:txBody>
          <a:bodyPr/>
          <a:lstStyle/>
          <a:p>
            <a:r>
              <a:rPr lang="en-US"/>
              <a:t>44th WCARS, Sevilla Spain - March 21 &amp; 22, 2019</a:t>
            </a:r>
            <a:endParaRPr lang="en-US" dirty="0"/>
          </a:p>
        </p:txBody>
      </p:sp>
      <p:graphicFrame>
        <p:nvGraphicFramePr>
          <p:cNvPr id="4" name="Content Placeholder 3">
            <a:extLst>
              <a:ext uri="{FF2B5EF4-FFF2-40B4-BE49-F238E27FC236}">
                <a16:creationId xmlns:a16="http://schemas.microsoft.com/office/drawing/2014/main" id="{434F68A9-E758-4205-BBE6-A70F612360D7}"/>
              </a:ext>
            </a:extLst>
          </p:cNvPr>
          <p:cNvGraphicFramePr>
            <a:graphicFrameLocks noGrp="1"/>
          </p:cNvGraphicFramePr>
          <p:nvPr>
            <p:ph idx="1"/>
            <p:extLst>
              <p:ext uri="{D42A27DB-BD31-4B8C-83A1-F6EECF244321}">
                <p14:modId xmlns:p14="http://schemas.microsoft.com/office/powerpoint/2010/main" val="4004028090"/>
              </p:ext>
            </p:extLst>
          </p:nvPr>
        </p:nvGraphicFramePr>
        <p:xfrm>
          <a:off x="1208015" y="1166070"/>
          <a:ext cx="9739617" cy="5010023"/>
        </p:xfrm>
        <a:graphic>
          <a:graphicData uri="http://schemas.openxmlformats.org/drawingml/2006/table">
            <a:tbl>
              <a:tblPr firstRow="1" firstCol="1" bandRow="1">
                <a:tableStyleId>{5C22544A-7EE6-4342-B048-85BDC9FD1C3A}</a:tableStyleId>
              </a:tblPr>
              <a:tblGrid>
                <a:gridCol w="1294147">
                  <a:extLst>
                    <a:ext uri="{9D8B030D-6E8A-4147-A177-3AD203B41FA5}">
                      <a16:colId xmlns:a16="http://schemas.microsoft.com/office/drawing/2014/main" val="318196601"/>
                    </a:ext>
                  </a:extLst>
                </a:gridCol>
                <a:gridCol w="1577725">
                  <a:extLst>
                    <a:ext uri="{9D8B030D-6E8A-4147-A177-3AD203B41FA5}">
                      <a16:colId xmlns:a16="http://schemas.microsoft.com/office/drawing/2014/main" val="2144790051"/>
                    </a:ext>
                  </a:extLst>
                </a:gridCol>
                <a:gridCol w="1948955">
                  <a:extLst>
                    <a:ext uri="{9D8B030D-6E8A-4147-A177-3AD203B41FA5}">
                      <a16:colId xmlns:a16="http://schemas.microsoft.com/office/drawing/2014/main" val="3810551555"/>
                    </a:ext>
                  </a:extLst>
                </a:gridCol>
                <a:gridCol w="1856147">
                  <a:extLst>
                    <a:ext uri="{9D8B030D-6E8A-4147-A177-3AD203B41FA5}">
                      <a16:colId xmlns:a16="http://schemas.microsoft.com/office/drawing/2014/main" val="3889879651"/>
                    </a:ext>
                  </a:extLst>
                </a:gridCol>
                <a:gridCol w="3062643">
                  <a:extLst>
                    <a:ext uri="{9D8B030D-6E8A-4147-A177-3AD203B41FA5}">
                      <a16:colId xmlns:a16="http://schemas.microsoft.com/office/drawing/2014/main" val="2649419608"/>
                    </a:ext>
                  </a:extLst>
                </a:gridCol>
              </a:tblGrid>
              <a:tr h="4625130">
                <a:tc>
                  <a:txBody>
                    <a:bodyPr/>
                    <a:lstStyle/>
                    <a:p>
                      <a:pPr marL="0" marR="0">
                        <a:lnSpc>
                          <a:spcPct val="107000"/>
                        </a:lnSpc>
                        <a:spcBef>
                          <a:spcPts val="0"/>
                        </a:spcBef>
                        <a:spcAft>
                          <a:spcPts val="0"/>
                        </a:spcAft>
                      </a:pPr>
                      <a:r>
                        <a:rPr lang="en-US" sz="1400" dirty="0">
                          <a:solidFill>
                            <a:schemeClr val="bg1">
                              <a:lumMod val="95000"/>
                              <a:lumOff val="5000"/>
                            </a:schemeClr>
                          </a:solidFill>
                          <a:effectLst/>
                        </a:rPr>
                        <a:t>Persons (executive, management, designers, auditor)</a:t>
                      </a:r>
                      <a:endParaRPr lang="en-US" sz="1400" dirty="0">
                        <a:solidFill>
                          <a:schemeClr val="bg1">
                            <a:lumMod val="95000"/>
                            <a:lumOff val="5000"/>
                          </a:schemeClr>
                        </a:solidFill>
                        <a:effectLst/>
                        <a:latin typeface="Times New Roman" panose="02020603050405020304" pitchFamily="18" charset="0"/>
                        <a:ea typeface="Calibri" panose="020F0502020204030204" pitchFamily="34" charset="0"/>
                        <a:cs typeface="Arial" panose="020B0604020202020204" pitchFamily="34" charset="0"/>
                      </a:endParaRPr>
                    </a:p>
                  </a:txBody>
                  <a:tcPr marL="57437" marR="57437" marT="0" marB="0">
                    <a:solidFill>
                      <a:schemeClr val="accent1">
                        <a:lumMod val="40000"/>
                        <a:lumOff val="60000"/>
                      </a:schemeClr>
                    </a:solidFill>
                  </a:tcPr>
                </a:tc>
                <a:tc>
                  <a:txBody>
                    <a:bodyPr/>
                    <a:lstStyle/>
                    <a:p>
                      <a:pPr marL="0" marR="0">
                        <a:lnSpc>
                          <a:spcPct val="107000"/>
                        </a:lnSpc>
                        <a:spcBef>
                          <a:spcPts val="0"/>
                        </a:spcBef>
                        <a:spcAft>
                          <a:spcPts val="0"/>
                        </a:spcAft>
                      </a:pPr>
                      <a:r>
                        <a:rPr lang="en-US" sz="1400" dirty="0">
                          <a:solidFill>
                            <a:schemeClr val="bg1">
                              <a:lumMod val="95000"/>
                              <a:lumOff val="5000"/>
                            </a:schemeClr>
                          </a:solidFill>
                          <a:effectLst/>
                        </a:rPr>
                        <a:t>1-poor AI familiarity </a:t>
                      </a:r>
                    </a:p>
                    <a:p>
                      <a:pPr marL="0" marR="0">
                        <a:lnSpc>
                          <a:spcPct val="107000"/>
                        </a:lnSpc>
                        <a:spcBef>
                          <a:spcPts val="0"/>
                        </a:spcBef>
                        <a:spcAft>
                          <a:spcPts val="0"/>
                        </a:spcAft>
                      </a:pPr>
                      <a:r>
                        <a:rPr lang="en-US" sz="1400" dirty="0">
                          <a:solidFill>
                            <a:schemeClr val="bg1">
                              <a:lumMod val="95000"/>
                              <a:lumOff val="5000"/>
                            </a:schemeClr>
                          </a:solidFill>
                          <a:effectLst/>
                        </a:rPr>
                        <a:t>2- lack of firm strategy </a:t>
                      </a:r>
                    </a:p>
                    <a:p>
                      <a:pPr marL="0" marR="0">
                        <a:lnSpc>
                          <a:spcPct val="107000"/>
                        </a:lnSpc>
                        <a:spcBef>
                          <a:spcPts val="0"/>
                        </a:spcBef>
                        <a:spcAft>
                          <a:spcPts val="0"/>
                        </a:spcAft>
                      </a:pPr>
                      <a:r>
                        <a:rPr lang="en-US" sz="1400" dirty="0">
                          <a:solidFill>
                            <a:schemeClr val="bg1">
                              <a:lumMod val="95000"/>
                              <a:lumOff val="5000"/>
                            </a:schemeClr>
                          </a:solidFill>
                          <a:effectLst/>
                        </a:rPr>
                        <a:t>3-poorly defined firm ethics</a:t>
                      </a:r>
                    </a:p>
                    <a:p>
                      <a:pPr marL="0" marR="0">
                        <a:lnSpc>
                          <a:spcPct val="107000"/>
                        </a:lnSpc>
                        <a:spcBef>
                          <a:spcPts val="0"/>
                        </a:spcBef>
                        <a:spcAft>
                          <a:spcPts val="0"/>
                        </a:spcAft>
                      </a:pPr>
                      <a:r>
                        <a:rPr lang="en-US" sz="1400" dirty="0">
                          <a:solidFill>
                            <a:schemeClr val="bg1">
                              <a:lumMod val="95000"/>
                              <a:lumOff val="5000"/>
                            </a:schemeClr>
                          </a:solidFill>
                          <a:effectLst/>
                        </a:rPr>
                        <a:t>4-lack of oversight</a:t>
                      </a:r>
                    </a:p>
                    <a:p>
                      <a:pPr marL="0" marR="0">
                        <a:lnSpc>
                          <a:spcPct val="107000"/>
                        </a:lnSpc>
                        <a:spcBef>
                          <a:spcPts val="0"/>
                        </a:spcBef>
                        <a:spcAft>
                          <a:spcPts val="0"/>
                        </a:spcAft>
                      </a:pPr>
                      <a:r>
                        <a:rPr lang="en-US" sz="1400" dirty="0">
                          <a:solidFill>
                            <a:schemeClr val="bg1">
                              <a:lumMod val="95000"/>
                              <a:lumOff val="5000"/>
                            </a:schemeClr>
                          </a:solidFill>
                          <a:effectLst/>
                        </a:rPr>
                        <a:t>5- 3</a:t>
                      </a:r>
                      <a:r>
                        <a:rPr lang="en-US" sz="1400" baseline="30000" dirty="0">
                          <a:solidFill>
                            <a:schemeClr val="bg1">
                              <a:lumMod val="95000"/>
                              <a:lumOff val="5000"/>
                            </a:schemeClr>
                          </a:solidFill>
                          <a:effectLst/>
                        </a:rPr>
                        <a:t>rd</a:t>
                      </a:r>
                      <a:r>
                        <a:rPr lang="en-US" sz="1400" dirty="0">
                          <a:solidFill>
                            <a:schemeClr val="bg1">
                              <a:lumMod val="95000"/>
                              <a:lumOff val="5000"/>
                            </a:schemeClr>
                          </a:solidFill>
                          <a:effectLst/>
                        </a:rPr>
                        <a:t> party algorithms</a:t>
                      </a:r>
                    </a:p>
                    <a:p>
                      <a:pPr marL="0" marR="0">
                        <a:lnSpc>
                          <a:spcPct val="107000"/>
                        </a:lnSpc>
                        <a:spcBef>
                          <a:spcPts val="0"/>
                        </a:spcBef>
                        <a:spcAft>
                          <a:spcPts val="0"/>
                        </a:spcAft>
                      </a:pPr>
                      <a:r>
                        <a:rPr lang="en-US" sz="1400" dirty="0">
                          <a:solidFill>
                            <a:schemeClr val="bg1">
                              <a:lumMod val="95000"/>
                              <a:lumOff val="5000"/>
                            </a:schemeClr>
                          </a:solidFill>
                          <a:effectLst/>
                        </a:rPr>
                        <a:t>6-IT development practices</a:t>
                      </a:r>
                    </a:p>
                    <a:p>
                      <a:pPr marL="0" marR="0">
                        <a:lnSpc>
                          <a:spcPct val="107000"/>
                        </a:lnSpc>
                        <a:spcBef>
                          <a:spcPts val="0"/>
                        </a:spcBef>
                        <a:spcAft>
                          <a:spcPts val="0"/>
                        </a:spcAft>
                      </a:pPr>
                      <a:r>
                        <a:rPr lang="en-US" sz="1400" dirty="0">
                          <a:solidFill>
                            <a:schemeClr val="bg1">
                              <a:lumMod val="95000"/>
                              <a:lumOff val="5000"/>
                            </a:schemeClr>
                          </a:solidFill>
                          <a:effectLst/>
                        </a:rPr>
                        <a:t>7-access management issues</a:t>
                      </a:r>
                    </a:p>
                    <a:p>
                      <a:pPr marL="0" marR="0">
                        <a:lnSpc>
                          <a:spcPct val="107000"/>
                        </a:lnSpc>
                        <a:spcBef>
                          <a:spcPts val="0"/>
                        </a:spcBef>
                        <a:spcAft>
                          <a:spcPts val="0"/>
                        </a:spcAft>
                      </a:pPr>
                      <a:r>
                        <a:rPr lang="en-US" sz="1400" dirty="0">
                          <a:solidFill>
                            <a:schemeClr val="bg1">
                              <a:lumMod val="95000"/>
                              <a:lumOff val="5000"/>
                            </a:schemeClr>
                          </a:solidFill>
                          <a:effectLst/>
                        </a:rPr>
                        <a:t>8-shared roles and responsibilities</a:t>
                      </a:r>
                      <a:endParaRPr lang="en-US" sz="1400" dirty="0">
                        <a:solidFill>
                          <a:schemeClr val="bg1">
                            <a:lumMod val="95000"/>
                            <a:lumOff val="5000"/>
                          </a:schemeClr>
                        </a:solidFill>
                        <a:effectLst/>
                        <a:latin typeface="Times New Roman" panose="02020603050405020304" pitchFamily="18" charset="0"/>
                        <a:ea typeface="Calibri" panose="020F0502020204030204" pitchFamily="34" charset="0"/>
                        <a:cs typeface="Arial" panose="020B0604020202020204" pitchFamily="34" charset="0"/>
                      </a:endParaRPr>
                    </a:p>
                  </a:txBody>
                  <a:tcPr marL="57437" marR="57437" marT="0" marB="0">
                    <a:solidFill>
                      <a:schemeClr val="accent1">
                        <a:lumMod val="40000"/>
                        <a:lumOff val="60000"/>
                      </a:schemeClr>
                    </a:solidFill>
                  </a:tcPr>
                </a:tc>
                <a:tc>
                  <a:txBody>
                    <a:bodyPr/>
                    <a:lstStyle/>
                    <a:p>
                      <a:pPr marL="0" marR="0">
                        <a:lnSpc>
                          <a:spcPct val="107000"/>
                        </a:lnSpc>
                        <a:spcBef>
                          <a:spcPts val="0"/>
                        </a:spcBef>
                        <a:spcAft>
                          <a:spcPts val="0"/>
                        </a:spcAft>
                      </a:pPr>
                      <a:r>
                        <a:rPr lang="en-US" sz="1400" dirty="0">
                          <a:solidFill>
                            <a:schemeClr val="bg1">
                              <a:lumMod val="95000"/>
                              <a:lumOff val="5000"/>
                            </a:schemeClr>
                          </a:solidFill>
                          <a:effectLst/>
                        </a:rPr>
                        <a:t>1-poor understanding of AI</a:t>
                      </a:r>
                    </a:p>
                    <a:p>
                      <a:pPr marL="0" marR="0">
                        <a:lnSpc>
                          <a:spcPct val="107000"/>
                        </a:lnSpc>
                        <a:spcBef>
                          <a:spcPts val="0"/>
                        </a:spcBef>
                        <a:spcAft>
                          <a:spcPts val="0"/>
                        </a:spcAft>
                      </a:pPr>
                      <a:r>
                        <a:rPr lang="en-US" sz="1400" dirty="0">
                          <a:solidFill>
                            <a:schemeClr val="bg1">
                              <a:lumMod val="95000"/>
                              <a:lumOff val="5000"/>
                            </a:schemeClr>
                          </a:solidFill>
                          <a:effectLst/>
                        </a:rPr>
                        <a:t>2-poor understanding of firm strategy</a:t>
                      </a:r>
                    </a:p>
                    <a:p>
                      <a:pPr marL="0" marR="0">
                        <a:lnSpc>
                          <a:spcPct val="107000"/>
                        </a:lnSpc>
                        <a:spcBef>
                          <a:spcPts val="0"/>
                        </a:spcBef>
                        <a:spcAft>
                          <a:spcPts val="0"/>
                        </a:spcAft>
                      </a:pPr>
                      <a:r>
                        <a:rPr lang="en-US" sz="1400" dirty="0">
                          <a:solidFill>
                            <a:schemeClr val="bg1">
                              <a:lumMod val="95000"/>
                              <a:lumOff val="5000"/>
                            </a:schemeClr>
                          </a:solidFill>
                          <a:effectLst/>
                        </a:rPr>
                        <a:t>1,2,3-not sure if AI aligns with firm strategy/ethics</a:t>
                      </a:r>
                    </a:p>
                    <a:p>
                      <a:pPr marL="0" marR="0">
                        <a:lnSpc>
                          <a:spcPct val="107000"/>
                        </a:lnSpc>
                        <a:spcBef>
                          <a:spcPts val="0"/>
                        </a:spcBef>
                        <a:spcAft>
                          <a:spcPts val="0"/>
                        </a:spcAft>
                      </a:pPr>
                      <a:r>
                        <a:rPr lang="en-US" sz="1400" dirty="0">
                          <a:solidFill>
                            <a:schemeClr val="bg1">
                              <a:lumMod val="95000"/>
                              <a:lumOff val="5000"/>
                            </a:schemeClr>
                          </a:solidFill>
                          <a:effectLst/>
                        </a:rPr>
                        <a:t>3-unfamiliarity with firm ethics </a:t>
                      </a:r>
                    </a:p>
                    <a:p>
                      <a:pPr marL="0" marR="0">
                        <a:lnSpc>
                          <a:spcPct val="107000"/>
                        </a:lnSpc>
                        <a:spcBef>
                          <a:spcPts val="0"/>
                        </a:spcBef>
                        <a:spcAft>
                          <a:spcPts val="0"/>
                        </a:spcAft>
                      </a:pPr>
                      <a:r>
                        <a:rPr lang="en-US" sz="1400" dirty="0">
                          <a:solidFill>
                            <a:schemeClr val="bg1">
                              <a:lumMod val="95000"/>
                              <a:lumOff val="5000"/>
                            </a:schemeClr>
                          </a:solidFill>
                          <a:effectLst/>
                        </a:rPr>
                        <a:t>4-lack of governance and oversight over AI development</a:t>
                      </a:r>
                    </a:p>
                    <a:p>
                      <a:pPr marL="0" marR="0">
                        <a:lnSpc>
                          <a:spcPct val="107000"/>
                        </a:lnSpc>
                        <a:spcBef>
                          <a:spcPts val="0"/>
                        </a:spcBef>
                        <a:spcAft>
                          <a:spcPts val="0"/>
                        </a:spcAft>
                      </a:pPr>
                      <a:r>
                        <a:rPr lang="en-US" sz="1400" dirty="0">
                          <a:solidFill>
                            <a:schemeClr val="bg1">
                              <a:lumMod val="95000"/>
                              <a:lumOff val="5000"/>
                            </a:schemeClr>
                          </a:solidFill>
                          <a:effectLst/>
                        </a:rPr>
                        <a:t>5-over reliance on 3</a:t>
                      </a:r>
                      <a:r>
                        <a:rPr lang="en-US" sz="1400" baseline="30000" dirty="0">
                          <a:solidFill>
                            <a:schemeClr val="bg1">
                              <a:lumMod val="95000"/>
                              <a:lumOff val="5000"/>
                            </a:schemeClr>
                          </a:solidFill>
                          <a:effectLst/>
                        </a:rPr>
                        <a:t>rd</a:t>
                      </a:r>
                      <a:r>
                        <a:rPr lang="en-US" sz="1400" dirty="0">
                          <a:solidFill>
                            <a:schemeClr val="bg1">
                              <a:lumMod val="95000"/>
                              <a:lumOff val="5000"/>
                            </a:schemeClr>
                          </a:solidFill>
                          <a:effectLst/>
                        </a:rPr>
                        <a:t> party developed AI algorithms</a:t>
                      </a:r>
                    </a:p>
                    <a:p>
                      <a:pPr marL="0" marR="0">
                        <a:lnSpc>
                          <a:spcPct val="107000"/>
                        </a:lnSpc>
                        <a:spcBef>
                          <a:spcPts val="0"/>
                        </a:spcBef>
                        <a:spcAft>
                          <a:spcPts val="0"/>
                        </a:spcAft>
                      </a:pPr>
                      <a:r>
                        <a:rPr lang="en-US" sz="1400" dirty="0">
                          <a:solidFill>
                            <a:schemeClr val="bg1">
                              <a:lumMod val="95000"/>
                              <a:lumOff val="5000"/>
                            </a:schemeClr>
                          </a:solidFill>
                          <a:effectLst/>
                        </a:rPr>
                        <a:t>6-no established guidelines for IT development and integration</a:t>
                      </a:r>
                    </a:p>
                    <a:p>
                      <a:pPr marL="0" marR="0">
                        <a:lnSpc>
                          <a:spcPct val="107000"/>
                        </a:lnSpc>
                        <a:spcBef>
                          <a:spcPts val="0"/>
                        </a:spcBef>
                        <a:spcAft>
                          <a:spcPts val="0"/>
                        </a:spcAft>
                      </a:pPr>
                      <a:r>
                        <a:rPr lang="en-US" sz="1400" dirty="0">
                          <a:solidFill>
                            <a:schemeClr val="bg1">
                              <a:lumMod val="95000"/>
                              <a:lumOff val="5000"/>
                            </a:schemeClr>
                          </a:solidFill>
                          <a:effectLst/>
                        </a:rPr>
                        <a:t>7-access controls not established nor enforced</a:t>
                      </a:r>
                    </a:p>
                    <a:p>
                      <a:pPr marL="0" marR="0">
                        <a:lnSpc>
                          <a:spcPct val="107000"/>
                        </a:lnSpc>
                        <a:spcBef>
                          <a:spcPts val="0"/>
                        </a:spcBef>
                        <a:spcAft>
                          <a:spcPts val="0"/>
                        </a:spcAft>
                      </a:pPr>
                      <a:r>
                        <a:rPr lang="en-US" sz="1400" dirty="0">
                          <a:solidFill>
                            <a:schemeClr val="bg1">
                              <a:lumMod val="95000"/>
                              <a:lumOff val="5000"/>
                            </a:schemeClr>
                          </a:solidFill>
                          <a:effectLst/>
                        </a:rPr>
                        <a:t>8-sparce staff </a:t>
                      </a:r>
                      <a:endParaRPr lang="en-US" sz="1400" dirty="0">
                        <a:solidFill>
                          <a:schemeClr val="bg1">
                            <a:lumMod val="95000"/>
                            <a:lumOff val="5000"/>
                          </a:schemeClr>
                        </a:solidFill>
                        <a:effectLst/>
                        <a:latin typeface="Times New Roman" panose="02020603050405020304" pitchFamily="18" charset="0"/>
                        <a:ea typeface="Calibri" panose="020F0502020204030204" pitchFamily="34" charset="0"/>
                        <a:cs typeface="Arial" panose="020B0604020202020204" pitchFamily="34" charset="0"/>
                      </a:endParaRPr>
                    </a:p>
                  </a:txBody>
                  <a:tcPr marL="57437" marR="57437" marT="0" marB="0">
                    <a:solidFill>
                      <a:schemeClr val="accent1">
                        <a:lumMod val="40000"/>
                        <a:lumOff val="60000"/>
                      </a:schemeClr>
                    </a:solidFill>
                  </a:tcPr>
                </a:tc>
                <a:tc>
                  <a:txBody>
                    <a:bodyPr/>
                    <a:lstStyle/>
                    <a:p>
                      <a:pPr marL="0" marR="0">
                        <a:lnSpc>
                          <a:spcPct val="107000"/>
                        </a:lnSpc>
                        <a:spcBef>
                          <a:spcPts val="0"/>
                        </a:spcBef>
                        <a:spcAft>
                          <a:spcPts val="0"/>
                        </a:spcAft>
                      </a:pPr>
                      <a:r>
                        <a:rPr lang="en-US" sz="1400" dirty="0">
                          <a:solidFill>
                            <a:schemeClr val="bg1">
                              <a:lumMod val="95000"/>
                              <a:lumOff val="5000"/>
                            </a:schemeClr>
                          </a:solidFill>
                          <a:effectLst/>
                        </a:rPr>
                        <a:t>1-Moderate to high likelihood &amp; moderate to high impact</a:t>
                      </a:r>
                    </a:p>
                    <a:p>
                      <a:pPr marL="0" marR="0">
                        <a:lnSpc>
                          <a:spcPct val="107000"/>
                        </a:lnSpc>
                        <a:spcBef>
                          <a:spcPts val="0"/>
                        </a:spcBef>
                        <a:spcAft>
                          <a:spcPts val="0"/>
                        </a:spcAft>
                      </a:pPr>
                      <a:r>
                        <a:rPr lang="en-US" sz="1400" dirty="0">
                          <a:solidFill>
                            <a:schemeClr val="bg1">
                              <a:lumMod val="95000"/>
                              <a:lumOff val="5000"/>
                            </a:schemeClr>
                          </a:solidFill>
                          <a:effectLst/>
                        </a:rPr>
                        <a:t>2-low to moderate likelihood &amp; high impact</a:t>
                      </a:r>
                    </a:p>
                    <a:p>
                      <a:pPr marL="0" marR="0">
                        <a:lnSpc>
                          <a:spcPct val="107000"/>
                        </a:lnSpc>
                        <a:spcBef>
                          <a:spcPts val="0"/>
                        </a:spcBef>
                        <a:spcAft>
                          <a:spcPts val="0"/>
                        </a:spcAft>
                      </a:pPr>
                      <a:r>
                        <a:rPr lang="en-US" sz="1400" dirty="0">
                          <a:solidFill>
                            <a:schemeClr val="bg1">
                              <a:lumMod val="95000"/>
                              <a:lumOff val="5000"/>
                            </a:schemeClr>
                          </a:solidFill>
                          <a:effectLst/>
                        </a:rPr>
                        <a:t>3-moderate to high likelihood &amp; high impact</a:t>
                      </a:r>
                    </a:p>
                    <a:p>
                      <a:pPr marL="0" marR="0">
                        <a:lnSpc>
                          <a:spcPct val="107000"/>
                        </a:lnSpc>
                        <a:spcBef>
                          <a:spcPts val="0"/>
                        </a:spcBef>
                        <a:spcAft>
                          <a:spcPts val="0"/>
                        </a:spcAft>
                      </a:pPr>
                      <a:r>
                        <a:rPr lang="en-US" sz="1400" dirty="0">
                          <a:solidFill>
                            <a:schemeClr val="bg1">
                              <a:lumMod val="95000"/>
                              <a:lumOff val="5000"/>
                            </a:schemeClr>
                          </a:solidFill>
                          <a:effectLst/>
                        </a:rPr>
                        <a:t>4-moderate likelihood &amp; high impact</a:t>
                      </a:r>
                    </a:p>
                    <a:p>
                      <a:pPr marL="0" marR="0">
                        <a:lnSpc>
                          <a:spcPct val="107000"/>
                        </a:lnSpc>
                        <a:spcBef>
                          <a:spcPts val="0"/>
                        </a:spcBef>
                        <a:spcAft>
                          <a:spcPts val="0"/>
                        </a:spcAft>
                      </a:pPr>
                      <a:r>
                        <a:rPr lang="en-US" sz="1400" dirty="0">
                          <a:solidFill>
                            <a:schemeClr val="bg1">
                              <a:lumMod val="95000"/>
                              <a:lumOff val="5000"/>
                            </a:schemeClr>
                          </a:solidFill>
                          <a:effectLst/>
                        </a:rPr>
                        <a:t>5-moderate to high likelihood &amp; high impact</a:t>
                      </a:r>
                    </a:p>
                    <a:p>
                      <a:pPr marL="0" marR="0">
                        <a:lnSpc>
                          <a:spcPct val="107000"/>
                        </a:lnSpc>
                        <a:spcBef>
                          <a:spcPts val="0"/>
                        </a:spcBef>
                        <a:spcAft>
                          <a:spcPts val="0"/>
                        </a:spcAft>
                      </a:pPr>
                      <a:r>
                        <a:rPr lang="en-US" sz="1400" dirty="0">
                          <a:solidFill>
                            <a:schemeClr val="bg1">
                              <a:lumMod val="95000"/>
                              <a:lumOff val="5000"/>
                            </a:schemeClr>
                          </a:solidFill>
                          <a:effectLst/>
                        </a:rPr>
                        <a:t>6-low to moderate likelihood &amp; moderate to high impact</a:t>
                      </a:r>
                    </a:p>
                    <a:p>
                      <a:pPr marL="0" marR="0">
                        <a:lnSpc>
                          <a:spcPct val="107000"/>
                        </a:lnSpc>
                        <a:spcBef>
                          <a:spcPts val="0"/>
                        </a:spcBef>
                        <a:spcAft>
                          <a:spcPts val="0"/>
                        </a:spcAft>
                      </a:pPr>
                      <a:r>
                        <a:rPr lang="en-US" sz="1400" dirty="0">
                          <a:solidFill>
                            <a:schemeClr val="bg1">
                              <a:lumMod val="95000"/>
                              <a:lumOff val="5000"/>
                            </a:schemeClr>
                          </a:solidFill>
                          <a:effectLst/>
                        </a:rPr>
                        <a:t>7-moderate likelihood &amp; high impact</a:t>
                      </a:r>
                    </a:p>
                    <a:p>
                      <a:pPr marL="0" marR="0">
                        <a:lnSpc>
                          <a:spcPct val="107000"/>
                        </a:lnSpc>
                        <a:spcBef>
                          <a:spcPts val="0"/>
                        </a:spcBef>
                        <a:spcAft>
                          <a:spcPts val="0"/>
                        </a:spcAft>
                      </a:pPr>
                      <a:r>
                        <a:rPr lang="en-US" sz="1400" dirty="0">
                          <a:solidFill>
                            <a:schemeClr val="bg1">
                              <a:lumMod val="95000"/>
                              <a:lumOff val="5000"/>
                            </a:schemeClr>
                          </a:solidFill>
                          <a:effectLst/>
                        </a:rPr>
                        <a:t>8-low to moderate likelihood &amp; high impact</a:t>
                      </a:r>
                      <a:endParaRPr lang="en-US" sz="1400" dirty="0">
                        <a:solidFill>
                          <a:schemeClr val="bg1">
                            <a:lumMod val="95000"/>
                            <a:lumOff val="5000"/>
                          </a:schemeClr>
                        </a:solidFill>
                        <a:effectLst/>
                        <a:latin typeface="Times New Roman" panose="02020603050405020304" pitchFamily="18" charset="0"/>
                        <a:ea typeface="Calibri" panose="020F0502020204030204" pitchFamily="34" charset="0"/>
                        <a:cs typeface="Arial" panose="020B0604020202020204" pitchFamily="34" charset="0"/>
                      </a:endParaRPr>
                    </a:p>
                  </a:txBody>
                  <a:tcPr marL="57437" marR="57437" marT="0" marB="0">
                    <a:solidFill>
                      <a:schemeClr val="accent1">
                        <a:lumMod val="40000"/>
                        <a:lumOff val="60000"/>
                      </a:schemeClr>
                    </a:solidFill>
                  </a:tcPr>
                </a:tc>
                <a:tc>
                  <a:txBody>
                    <a:bodyPr/>
                    <a:lstStyle/>
                    <a:p>
                      <a:pPr marL="0" marR="0">
                        <a:lnSpc>
                          <a:spcPct val="107000"/>
                        </a:lnSpc>
                        <a:spcBef>
                          <a:spcPts val="0"/>
                        </a:spcBef>
                        <a:spcAft>
                          <a:spcPts val="0"/>
                        </a:spcAft>
                      </a:pPr>
                      <a:r>
                        <a:rPr lang="en-US" sz="1400" dirty="0">
                          <a:solidFill>
                            <a:schemeClr val="bg1">
                              <a:lumMod val="95000"/>
                              <a:lumOff val="5000"/>
                            </a:schemeClr>
                          </a:solidFill>
                          <a:effectLst/>
                        </a:rPr>
                        <a:t>1-IT staff expertise</a:t>
                      </a:r>
                    </a:p>
                    <a:p>
                      <a:pPr marL="0" marR="0">
                        <a:lnSpc>
                          <a:spcPct val="107000"/>
                        </a:lnSpc>
                        <a:spcBef>
                          <a:spcPts val="0"/>
                        </a:spcBef>
                        <a:spcAft>
                          <a:spcPts val="0"/>
                        </a:spcAft>
                      </a:pPr>
                      <a:r>
                        <a:rPr lang="en-US" sz="1400" dirty="0">
                          <a:solidFill>
                            <a:schemeClr val="bg1">
                              <a:lumMod val="95000"/>
                              <a:lumOff val="5000"/>
                            </a:schemeClr>
                          </a:solidFill>
                          <a:effectLst/>
                        </a:rPr>
                        <a:t>2-frequent review of firm strategy from an ethics perspective</a:t>
                      </a:r>
                    </a:p>
                    <a:p>
                      <a:pPr marL="0" marR="0">
                        <a:lnSpc>
                          <a:spcPct val="107000"/>
                        </a:lnSpc>
                        <a:spcBef>
                          <a:spcPts val="0"/>
                        </a:spcBef>
                        <a:spcAft>
                          <a:spcPts val="0"/>
                        </a:spcAft>
                      </a:pPr>
                      <a:r>
                        <a:rPr lang="en-US" sz="1400" dirty="0">
                          <a:solidFill>
                            <a:schemeClr val="bg1">
                              <a:lumMod val="95000"/>
                              <a:lumOff val="5000"/>
                            </a:schemeClr>
                          </a:solidFill>
                          <a:effectLst/>
                        </a:rPr>
                        <a:t>3-frequent review of firm ethics</a:t>
                      </a:r>
                    </a:p>
                    <a:p>
                      <a:pPr marL="0" marR="0">
                        <a:lnSpc>
                          <a:spcPct val="107000"/>
                        </a:lnSpc>
                        <a:spcBef>
                          <a:spcPts val="0"/>
                        </a:spcBef>
                        <a:spcAft>
                          <a:spcPts val="0"/>
                        </a:spcAft>
                      </a:pPr>
                      <a:r>
                        <a:rPr lang="en-US" sz="1400" dirty="0">
                          <a:solidFill>
                            <a:schemeClr val="bg1">
                              <a:lumMod val="95000"/>
                              <a:lumOff val="5000"/>
                            </a:schemeClr>
                          </a:solidFill>
                          <a:effectLst/>
                        </a:rPr>
                        <a:t>4-review of regulatory examinations in ethically sensitive topics</a:t>
                      </a:r>
                    </a:p>
                    <a:p>
                      <a:pPr marL="0" marR="0">
                        <a:lnSpc>
                          <a:spcPct val="107000"/>
                        </a:lnSpc>
                        <a:spcBef>
                          <a:spcPts val="0"/>
                        </a:spcBef>
                        <a:spcAft>
                          <a:spcPts val="0"/>
                        </a:spcAft>
                      </a:pPr>
                      <a:r>
                        <a:rPr lang="en-US" sz="1400" dirty="0">
                          <a:solidFill>
                            <a:schemeClr val="bg1">
                              <a:lumMod val="95000"/>
                              <a:lumOff val="5000"/>
                            </a:schemeClr>
                          </a:solidFill>
                          <a:effectLst/>
                        </a:rPr>
                        <a:t>5-review of 3</a:t>
                      </a:r>
                      <a:r>
                        <a:rPr lang="en-US" sz="1400" baseline="30000" dirty="0">
                          <a:solidFill>
                            <a:schemeClr val="bg1">
                              <a:lumMod val="95000"/>
                              <a:lumOff val="5000"/>
                            </a:schemeClr>
                          </a:solidFill>
                          <a:effectLst/>
                        </a:rPr>
                        <a:t>rd</a:t>
                      </a:r>
                      <a:r>
                        <a:rPr lang="en-US" sz="1400" dirty="0">
                          <a:solidFill>
                            <a:schemeClr val="bg1">
                              <a:lumMod val="95000"/>
                              <a:lumOff val="5000"/>
                            </a:schemeClr>
                          </a:solidFill>
                          <a:effectLst/>
                        </a:rPr>
                        <a:t> party AI for bias and injustice</a:t>
                      </a:r>
                    </a:p>
                    <a:p>
                      <a:pPr marL="0" marR="0">
                        <a:lnSpc>
                          <a:spcPct val="107000"/>
                        </a:lnSpc>
                        <a:spcBef>
                          <a:spcPts val="0"/>
                        </a:spcBef>
                        <a:spcAft>
                          <a:spcPts val="0"/>
                        </a:spcAft>
                      </a:pPr>
                      <a:r>
                        <a:rPr lang="en-US" sz="1400" dirty="0">
                          <a:solidFill>
                            <a:schemeClr val="bg1">
                              <a:lumMod val="95000"/>
                              <a:lumOff val="5000"/>
                            </a:schemeClr>
                          </a:solidFill>
                          <a:effectLst/>
                        </a:rPr>
                        <a:t>6-Developed and adhered to AI procedure</a:t>
                      </a:r>
                    </a:p>
                    <a:p>
                      <a:pPr marL="0" marR="0">
                        <a:lnSpc>
                          <a:spcPct val="107000"/>
                        </a:lnSpc>
                        <a:spcBef>
                          <a:spcPts val="0"/>
                        </a:spcBef>
                        <a:spcAft>
                          <a:spcPts val="0"/>
                        </a:spcAft>
                      </a:pPr>
                      <a:r>
                        <a:rPr lang="en-US" sz="1400" dirty="0">
                          <a:solidFill>
                            <a:schemeClr val="bg1">
                              <a:lumMod val="95000"/>
                              <a:lumOff val="5000"/>
                            </a:schemeClr>
                          </a:solidFill>
                          <a:effectLst/>
                        </a:rPr>
                        <a:t>7-access controls have been defined and are consistently enforced</a:t>
                      </a:r>
                    </a:p>
                    <a:p>
                      <a:pPr marL="0" marR="0">
                        <a:lnSpc>
                          <a:spcPct val="107000"/>
                        </a:lnSpc>
                        <a:spcBef>
                          <a:spcPts val="0"/>
                        </a:spcBef>
                        <a:spcAft>
                          <a:spcPts val="0"/>
                        </a:spcAft>
                      </a:pPr>
                      <a:r>
                        <a:rPr lang="en-US" sz="1400" dirty="0">
                          <a:solidFill>
                            <a:schemeClr val="bg1">
                              <a:lumMod val="95000"/>
                              <a:lumOff val="5000"/>
                            </a:schemeClr>
                          </a:solidFill>
                          <a:effectLst/>
                        </a:rPr>
                        <a:t>8- Clearly defined rules and responsibilities that are consistently enforced</a:t>
                      </a:r>
                    </a:p>
                    <a:p>
                      <a:pPr marL="0" marR="0">
                        <a:lnSpc>
                          <a:spcPct val="107000"/>
                        </a:lnSpc>
                        <a:spcBef>
                          <a:spcPts val="0"/>
                        </a:spcBef>
                        <a:spcAft>
                          <a:spcPts val="0"/>
                        </a:spcAft>
                      </a:pPr>
                      <a:r>
                        <a:rPr lang="en-US" sz="1400" dirty="0">
                          <a:solidFill>
                            <a:schemeClr val="bg1">
                              <a:lumMod val="95000"/>
                              <a:lumOff val="5000"/>
                            </a:schemeClr>
                          </a:solidFill>
                          <a:effectLst/>
                        </a:rPr>
                        <a:t> </a:t>
                      </a:r>
                      <a:endParaRPr lang="en-US" sz="1400" dirty="0">
                        <a:solidFill>
                          <a:schemeClr val="bg1">
                            <a:lumMod val="95000"/>
                            <a:lumOff val="5000"/>
                          </a:schemeClr>
                        </a:solidFill>
                        <a:effectLst/>
                        <a:latin typeface="Times New Roman" panose="02020603050405020304" pitchFamily="18" charset="0"/>
                        <a:ea typeface="Calibri" panose="020F0502020204030204" pitchFamily="34" charset="0"/>
                        <a:cs typeface="Arial" panose="020B0604020202020204" pitchFamily="34" charset="0"/>
                      </a:endParaRPr>
                    </a:p>
                  </a:txBody>
                  <a:tcPr marL="57437" marR="57437" marT="0" marB="0">
                    <a:solidFill>
                      <a:schemeClr val="accent1">
                        <a:lumMod val="40000"/>
                        <a:lumOff val="60000"/>
                      </a:schemeClr>
                    </a:solidFill>
                  </a:tcPr>
                </a:tc>
                <a:extLst>
                  <a:ext uri="{0D108BD9-81ED-4DB2-BD59-A6C34878D82A}">
                    <a16:rowId xmlns:a16="http://schemas.microsoft.com/office/drawing/2014/main" val="3801452743"/>
                  </a:ext>
                </a:extLst>
              </a:tr>
            </a:tbl>
          </a:graphicData>
        </a:graphic>
      </p:graphicFrame>
    </p:spTree>
    <p:extLst>
      <p:ext uri="{BB962C8B-B14F-4D97-AF65-F5344CB8AC3E}">
        <p14:creationId xmlns:p14="http://schemas.microsoft.com/office/powerpoint/2010/main" val="3795264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8DCBE-2211-4A14-875A-0EA8AE202564}"/>
              </a:ext>
            </a:extLst>
          </p:cNvPr>
          <p:cNvSpPr>
            <a:spLocks noGrp="1"/>
          </p:cNvSpPr>
          <p:nvPr>
            <p:ph type="title"/>
          </p:nvPr>
        </p:nvSpPr>
        <p:spPr/>
        <p:txBody>
          <a:bodyPr/>
          <a:lstStyle/>
          <a:p>
            <a:r>
              <a:rPr lang="en-US" dirty="0"/>
              <a:t>A reasonably assured audit of AI from an ethical perspective – where are we now?</a:t>
            </a:r>
          </a:p>
        </p:txBody>
      </p:sp>
      <p:graphicFrame>
        <p:nvGraphicFramePr>
          <p:cNvPr id="4" name="Content Placeholder 3">
            <a:extLst>
              <a:ext uri="{FF2B5EF4-FFF2-40B4-BE49-F238E27FC236}">
                <a16:creationId xmlns:a16="http://schemas.microsoft.com/office/drawing/2014/main" id="{B68A322E-20AB-4BD9-A853-33D915670AAB}"/>
              </a:ext>
            </a:extLst>
          </p:cNvPr>
          <p:cNvGraphicFramePr>
            <a:graphicFrameLocks noGrp="1"/>
          </p:cNvGraphicFramePr>
          <p:nvPr>
            <p:ph idx="1"/>
            <p:extLst/>
          </p:nvPr>
        </p:nvGraphicFramePr>
        <p:xfrm>
          <a:off x="1141411" y="1658144"/>
          <a:ext cx="9906000" cy="3541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711CB37E-8C8A-4BBB-882F-00D70C9593CC}"/>
              </a:ext>
            </a:extLst>
          </p:cNvPr>
          <p:cNvSpPr txBox="1"/>
          <p:nvPr/>
        </p:nvSpPr>
        <p:spPr>
          <a:xfrm>
            <a:off x="1642188" y="5047861"/>
            <a:ext cx="8798767" cy="1015663"/>
          </a:xfrm>
          <a:prstGeom prst="rect">
            <a:avLst/>
          </a:prstGeom>
          <a:noFill/>
        </p:spPr>
        <p:txBody>
          <a:bodyPr wrap="square" rtlCol="0">
            <a:spAutoFit/>
          </a:bodyPr>
          <a:lstStyle/>
          <a:p>
            <a:r>
              <a:rPr lang="en-US" sz="2800" dirty="0"/>
              <a:t>This process holds for all types of AI – even Black Box AI!</a:t>
            </a:r>
          </a:p>
          <a:p>
            <a:r>
              <a:rPr lang="en-US" sz="3200" dirty="0"/>
              <a:t>A Black Box AI must be evaluated!</a:t>
            </a:r>
          </a:p>
        </p:txBody>
      </p:sp>
      <p:sp>
        <p:nvSpPr>
          <p:cNvPr id="3" name="Footer Placeholder 2">
            <a:extLst>
              <a:ext uri="{FF2B5EF4-FFF2-40B4-BE49-F238E27FC236}">
                <a16:creationId xmlns:a16="http://schemas.microsoft.com/office/drawing/2014/main" id="{CBEB8A64-B79E-4542-8AC7-394EE440D044}"/>
              </a:ext>
            </a:extLst>
          </p:cNvPr>
          <p:cNvSpPr>
            <a:spLocks noGrp="1"/>
          </p:cNvSpPr>
          <p:nvPr>
            <p:ph type="ftr" sz="quarter" idx="11"/>
          </p:nvPr>
        </p:nvSpPr>
        <p:spPr>
          <a:xfrm>
            <a:off x="1216912" y="6492875"/>
            <a:ext cx="6239309" cy="365125"/>
          </a:xfrm>
        </p:spPr>
        <p:txBody>
          <a:bodyPr/>
          <a:lstStyle/>
          <a:p>
            <a:r>
              <a:rPr lang="en-US" dirty="0"/>
              <a:t>44th WCARS, Sevilla Spain - March 21 &amp; 22, 2019</a:t>
            </a:r>
          </a:p>
        </p:txBody>
      </p:sp>
      <p:sp>
        <p:nvSpPr>
          <p:cNvPr id="7" name="Double Brace 6">
            <a:extLst>
              <a:ext uri="{FF2B5EF4-FFF2-40B4-BE49-F238E27FC236}">
                <a16:creationId xmlns:a16="http://schemas.microsoft.com/office/drawing/2014/main" id="{4087C064-2B14-4FBC-B531-A07CDC16BC63}"/>
              </a:ext>
            </a:extLst>
          </p:cNvPr>
          <p:cNvSpPr/>
          <p:nvPr/>
        </p:nvSpPr>
        <p:spPr>
          <a:xfrm>
            <a:off x="5972961" y="2449585"/>
            <a:ext cx="5561901" cy="2072081"/>
          </a:xfrm>
          <a:prstGeom prst="bracePair">
            <a:avLst/>
          </a:prstGeom>
        </p:spPr>
        <p:style>
          <a:lnRef idx="3">
            <a:schemeClr val="accent4"/>
          </a:lnRef>
          <a:fillRef idx="0">
            <a:schemeClr val="accent4"/>
          </a:fillRef>
          <a:effectRef idx="2">
            <a:schemeClr val="accent4"/>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bg1"/>
              </a:solidFill>
            </a:endParaRPr>
          </a:p>
        </p:txBody>
      </p:sp>
    </p:spTree>
    <p:extLst>
      <p:ext uri="{BB962C8B-B14F-4D97-AF65-F5344CB8AC3E}">
        <p14:creationId xmlns:p14="http://schemas.microsoft.com/office/powerpoint/2010/main" val="3199162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2B1E1-7580-4BCF-A93F-58423A47D378}"/>
              </a:ext>
            </a:extLst>
          </p:cNvPr>
          <p:cNvSpPr>
            <a:spLocks noGrp="1"/>
          </p:cNvSpPr>
          <p:nvPr>
            <p:ph type="title"/>
          </p:nvPr>
        </p:nvSpPr>
        <p:spPr>
          <a:xfrm>
            <a:off x="1365348" y="273285"/>
            <a:ext cx="9905998" cy="1478570"/>
          </a:xfrm>
        </p:spPr>
        <p:txBody>
          <a:bodyPr/>
          <a:lstStyle/>
          <a:p>
            <a:r>
              <a:rPr lang="en-US" dirty="0"/>
              <a:t>Proposed framework for a reasonably assured ethical AI system</a:t>
            </a:r>
          </a:p>
        </p:txBody>
      </p:sp>
      <p:pic>
        <p:nvPicPr>
          <p:cNvPr id="4" name="Content Placeholder 3">
            <a:extLst>
              <a:ext uri="{FF2B5EF4-FFF2-40B4-BE49-F238E27FC236}">
                <a16:creationId xmlns:a16="http://schemas.microsoft.com/office/drawing/2014/main" id="{96350837-E2C6-4C56-B6E3-752C65BF6E18}"/>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78293" y="1940767"/>
            <a:ext cx="9405257" cy="4404049"/>
          </a:xfrm>
          <a:prstGeom prst="rect">
            <a:avLst/>
          </a:prstGeom>
          <a:noFill/>
        </p:spPr>
      </p:pic>
      <p:sp>
        <p:nvSpPr>
          <p:cNvPr id="3" name="Footer Placeholder 2">
            <a:extLst>
              <a:ext uri="{FF2B5EF4-FFF2-40B4-BE49-F238E27FC236}">
                <a16:creationId xmlns:a16="http://schemas.microsoft.com/office/drawing/2014/main" id="{102F5FC0-833A-4DB5-94DC-C8C197156122}"/>
              </a:ext>
            </a:extLst>
          </p:cNvPr>
          <p:cNvSpPr>
            <a:spLocks noGrp="1"/>
          </p:cNvSpPr>
          <p:nvPr>
            <p:ph type="ftr" sz="quarter" idx="11"/>
          </p:nvPr>
        </p:nvSpPr>
        <p:spPr>
          <a:xfrm>
            <a:off x="1278293" y="6344816"/>
            <a:ext cx="6239309" cy="365125"/>
          </a:xfrm>
        </p:spPr>
        <p:txBody>
          <a:bodyPr/>
          <a:lstStyle/>
          <a:p>
            <a:r>
              <a:rPr lang="en-US" dirty="0"/>
              <a:t>44th WCARS, Sevilla Spain - March 21 &amp; 22, 2019</a:t>
            </a:r>
          </a:p>
        </p:txBody>
      </p:sp>
    </p:spTree>
    <p:extLst>
      <p:ext uri="{BB962C8B-B14F-4D97-AF65-F5344CB8AC3E}">
        <p14:creationId xmlns:p14="http://schemas.microsoft.com/office/powerpoint/2010/main" val="420533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E6060-BDC8-4806-A669-8D305765128B}"/>
              </a:ext>
            </a:extLst>
          </p:cNvPr>
          <p:cNvSpPr>
            <a:spLocks noGrp="1"/>
          </p:cNvSpPr>
          <p:nvPr>
            <p:ph type="title"/>
          </p:nvPr>
        </p:nvSpPr>
        <p:spPr>
          <a:xfrm>
            <a:off x="1516226" y="-193244"/>
            <a:ext cx="9905998" cy="1478570"/>
          </a:xfrm>
        </p:spPr>
        <p:txBody>
          <a:bodyPr/>
          <a:lstStyle/>
          <a:p>
            <a:r>
              <a:rPr lang="en-US" dirty="0"/>
              <a:t>Future research questions</a:t>
            </a:r>
          </a:p>
        </p:txBody>
      </p:sp>
      <p:pic>
        <p:nvPicPr>
          <p:cNvPr id="8" name="Content Placeholder 7" descr="A screenshot of a cell phone&#10;&#10;Description automatically generated">
            <a:extLst>
              <a:ext uri="{FF2B5EF4-FFF2-40B4-BE49-F238E27FC236}">
                <a16:creationId xmlns:a16="http://schemas.microsoft.com/office/drawing/2014/main" id="{4D5E3436-A8A5-45E2-BD3F-EDBFE506894C}"/>
              </a:ext>
            </a:extLst>
          </p:cNvPr>
          <p:cNvPicPr>
            <a:picLocks noGrp="1" noChangeAspect="1"/>
          </p:cNvPicPr>
          <p:nvPr>
            <p:ph idx="1"/>
          </p:nvPr>
        </p:nvPicPr>
        <p:blipFill>
          <a:blip r:embed="rId2"/>
          <a:stretch>
            <a:fillRect/>
          </a:stretch>
        </p:blipFill>
        <p:spPr>
          <a:xfrm>
            <a:off x="1595535" y="1073021"/>
            <a:ext cx="8845419" cy="5346440"/>
          </a:xfrm>
        </p:spPr>
      </p:pic>
      <p:sp>
        <p:nvSpPr>
          <p:cNvPr id="3" name="Footer Placeholder 2">
            <a:extLst>
              <a:ext uri="{FF2B5EF4-FFF2-40B4-BE49-F238E27FC236}">
                <a16:creationId xmlns:a16="http://schemas.microsoft.com/office/drawing/2014/main" id="{B27BA567-1220-4B4E-A9C3-DA2C1C964D02}"/>
              </a:ext>
            </a:extLst>
          </p:cNvPr>
          <p:cNvSpPr>
            <a:spLocks noGrp="1"/>
          </p:cNvSpPr>
          <p:nvPr>
            <p:ph type="ftr" sz="quarter" idx="11"/>
          </p:nvPr>
        </p:nvSpPr>
        <p:spPr>
          <a:xfrm>
            <a:off x="1516226" y="6492875"/>
            <a:ext cx="6239309" cy="365125"/>
          </a:xfrm>
        </p:spPr>
        <p:txBody>
          <a:bodyPr/>
          <a:lstStyle/>
          <a:p>
            <a:r>
              <a:rPr lang="en-US"/>
              <a:t>44th WCARS, Sevilla Spain - March 21 &amp; 22, 2019</a:t>
            </a:r>
            <a:endParaRPr lang="en-US" dirty="0"/>
          </a:p>
        </p:txBody>
      </p:sp>
    </p:spTree>
    <p:extLst>
      <p:ext uri="{BB962C8B-B14F-4D97-AF65-F5344CB8AC3E}">
        <p14:creationId xmlns:p14="http://schemas.microsoft.com/office/powerpoint/2010/main" val="2586184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C9467-D86A-4D44-9E01-5796E5BDA396}"/>
              </a:ext>
            </a:extLst>
          </p:cNvPr>
          <p:cNvSpPr>
            <a:spLocks noGrp="1"/>
          </p:cNvSpPr>
          <p:nvPr>
            <p:ph type="title"/>
          </p:nvPr>
        </p:nvSpPr>
        <p:spPr/>
        <p:txBody>
          <a:bodyPr anchor="ctr"/>
          <a:lstStyle/>
          <a:p>
            <a:pPr algn="ctr"/>
            <a:r>
              <a:rPr lang="en-US" dirty="0"/>
              <a:t>  Contact details	</a:t>
            </a:r>
          </a:p>
        </p:txBody>
      </p:sp>
      <p:pic>
        <p:nvPicPr>
          <p:cNvPr id="6" name="Picture Placeholder 5" descr="Circuit">
            <a:extLst>
              <a:ext uri="{FF2B5EF4-FFF2-40B4-BE49-F238E27FC236}">
                <a16:creationId xmlns:a16="http://schemas.microsoft.com/office/drawing/2014/main" id="{103D88BF-51AE-46F2-8081-A3C506432709}"/>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1141411" y="783406"/>
            <a:ext cx="9912354" cy="3299778"/>
          </a:xfrm>
          <a:prstGeom prst="rect">
            <a:avLst/>
          </a:prstGeom>
          <a:ln>
            <a:noFill/>
          </a:ln>
          <a:effectLst>
            <a:softEdge rad="112500"/>
          </a:effectLst>
        </p:spPr>
      </p:pic>
      <p:sp>
        <p:nvSpPr>
          <p:cNvPr id="4" name="Text Placeholder 3">
            <a:extLst>
              <a:ext uri="{FF2B5EF4-FFF2-40B4-BE49-F238E27FC236}">
                <a16:creationId xmlns:a16="http://schemas.microsoft.com/office/drawing/2014/main" id="{41A79215-653F-4996-95E5-0FD4B247B21F}"/>
              </a:ext>
            </a:extLst>
          </p:cNvPr>
          <p:cNvSpPr>
            <a:spLocks noGrp="1"/>
          </p:cNvSpPr>
          <p:nvPr>
            <p:ph type="body" sz="half" idx="2"/>
          </p:nvPr>
        </p:nvSpPr>
        <p:spPr>
          <a:xfrm>
            <a:off x="1141364" y="5124019"/>
            <a:ext cx="9910859" cy="1325941"/>
          </a:xfrm>
        </p:spPr>
        <p:txBody>
          <a:bodyPr>
            <a:normAutofit/>
          </a:bodyPr>
          <a:lstStyle/>
          <a:p>
            <a:pPr algn="ctr"/>
            <a:r>
              <a:rPr lang="en-US" sz="2400" dirty="0"/>
              <a:t>appelbaumd@montclair.edu</a:t>
            </a:r>
          </a:p>
        </p:txBody>
      </p:sp>
      <p:sp>
        <p:nvSpPr>
          <p:cNvPr id="3" name="TextBox 2">
            <a:extLst>
              <a:ext uri="{FF2B5EF4-FFF2-40B4-BE49-F238E27FC236}">
                <a16:creationId xmlns:a16="http://schemas.microsoft.com/office/drawing/2014/main" id="{66BEBE07-61E7-471F-AE76-52856D91364E}"/>
              </a:ext>
            </a:extLst>
          </p:cNvPr>
          <p:cNvSpPr txBox="1"/>
          <p:nvPr/>
        </p:nvSpPr>
        <p:spPr>
          <a:xfrm>
            <a:off x="4261607" y="1795244"/>
            <a:ext cx="4286774" cy="830997"/>
          </a:xfrm>
          <a:prstGeom prst="rect">
            <a:avLst/>
          </a:prstGeom>
          <a:noFill/>
        </p:spPr>
        <p:txBody>
          <a:bodyPr wrap="square" rtlCol="0">
            <a:spAutoFit/>
          </a:bodyPr>
          <a:lstStyle/>
          <a:p>
            <a:r>
              <a:rPr lang="en-US" sz="4800" dirty="0"/>
              <a:t>THANK YOU!</a:t>
            </a:r>
          </a:p>
        </p:txBody>
      </p:sp>
      <p:sp>
        <p:nvSpPr>
          <p:cNvPr id="5" name="Footer Placeholder 4">
            <a:extLst>
              <a:ext uri="{FF2B5EF4-FFF2-40B4-BE49-F238E27FC236}">
                <a16:creationId xmlns:a16="http://schemas.microsoft.com/office/drawing/2014/main" id="{055A2D8C-A1DC-493D-AC19-0971927416B0}"/>
              </a:ext>
            </a:extLst>
          </p:cNvPr>
          <p:cNvSpPr>
            <a:spLocks noGrp="1"/>
          </p:cNvSpPr>
          <p:nvPr>
            <p:ph type="ftr" sz="quarter" idx="11"/>
          </p:nvPr>
        </p:nvSpPr>
        <p:spPr/>
        <p:txBody>
          <a:bodyPr/>
          <a:lstStyle/>
          <a:p>
            <a:r>
              <a:rPr lang="en-US"/>
              <a:t>44th WCARS, Sevilla Spain - March 21 &amp; 22, 2019</a:t>
            </a:r>
            <a:endParaRPr lang="en-US" dirty="0"/>
          </a:p>
        </p:txBody>
      </p:sp>
    </p:spTree>
    <p:extLst>
      <p:ext uri="{BB962C8B-B14F-4D97-AF65-F5344CB8AC3E}">
        <p14:creationId xmlns:p14="http://schemas.microsoft.com/office/powerpoint/2010/main" val="3906540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3C3324-5010-4DDC-A3BE-E6C25851267F}"/>
              </a:ext>
            </a:extLst>
          </p:cNvPr>
          <p:cNvSpPr/>
          <p:nvPr/>
        </p:nvSpPr>
        <p:spPr>
          <a:xfrm>
            <a:off x="906011" y="839397"/>
            <a:ext cx="10217791" cy="4665188"/>
          </a:xfrm>
          <a:prstGeom prst="rect">
            <a:avLst/>
          </a:prstGeom>
        </p:spPr>
        <p:txBody>
          <a:bodyPr wrap="square">
            <a:spAutoFit/>
          </a:bodyPr>
          <a:lstStyle/>
          <a:p>
            <a:pPr marL="457200" marR="0">
              <a:lnSpc>
                <a:spcPct val="115000"/>
              </a:lnSpc>
              <a:spcBef>
                <a:spcPts val="0"/>
              </a:spcBef>
              <a:spcAft>
                <a:spcPts val="800"/>
              </a:spcAft>
            </a:pP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“Issues in the use of artificial intelligence in our offerings may result in reputational harm or liability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We are building AI into many of our offerings and we expect this element of our business to grow. We envision a future in which AI operating in our devices, applications, and the cloud helps our customers be more productive in their work and personal lives. </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As with many disruptive innovations, AI presents risks and challenges that could affect its adoption, and therefore our business. AI algorithms may be flawed. Datasets may be insufficient or contain biased information. Inappropriate or controversial data practices by Microsoft or others could impair the acceptance of AI solutions. These deficiencies could undermine the decisions, predictions, or analysis AI applications produce, subjecting us to competitive harm, legal liability, and brand or reputational harm. Some AI scenarios present ethical issues. If we enable or offer AI solutions that are controversial because of their impact on human rights, privacy, employment, or other social issues, we may experience brand or reputational harm.” </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(Microsoft 2018 p 28) </a:t>
            </a:r>
            <a:endParaRPr lang="en-US" sz="2000" dirty="0">
              <a:latin typeface="Times New Roman" panose="02020603050405020304" pitchFamily="18" charset="0"/>
              <a:ea typeface="Calibri" panose="020F050202020403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F8968801-4056-4FC4-BC7F-9D0481CF2DA6}"/>
              </a:ext>
            </a:extLst>
          </p:cNvPr>
          <p:cNvSpPr>
            <a:spLocks noGrp="1"/>
          </p:cNvSpPr>
          <p:nvPr>
            <p:ph type="ftr" sz="quarter" idx="11"/>
          </p:nvPr>
        </p:nvSpPr>
        <p:spPr/>
        <p:txBody>
          <a:bodyPr/>
          <a:lstStyle/>
          <a:p>
            <a:r>
              <a:rPr lang="en-US"/>
              <a:t>44th WCARS, Sevilla Spain - March 21 &amp; 22, 2019</a:t>
            </a:r>
            <a:endParaRPr lang="en-US" dirty="0"/>
          </a:p>
        </p:txBody>
      </p:sp>
    </p:spTree>
    <p:extLst>
      <p:ext uri="{BB962C8B-B14F-4D97-AF65-F5344CB8AC3E}">
        <p14:creationId xmlns:p14="http://schemas.microsoft.com/office/powerpoint/2010/main" val="3092588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63A241-EDDA-4D57-A359-A52BE3F7FB43}"/>
              </a:ext>
            </a:extLst>
          </p:cNvPr>
          <p:cNvSpPr/>
          <p:nvPr/>
        </p:nvSpPr>
        <p:spPr>
          <a:xfrm>
            <a:off x="1212981" y="1330679"/>
            <a:ext cx="9209313" cy="4955267"/>
          </a:xfrm>
          <a:prstGeom prst="rect">
            <a:avLst/>
          </a:prstGeom>
        </p:spPr>
        <p:txBody>
          <a:bodyPr wrap="square">
            <a:spAutoFit/>
          </a:bodyPr>
          <a:lstStyle/>
          <a:p>
            <a:pPr marL="457200" marR="0">
              <a:lnSpc>
                <a:spcPct val="115000"/>
              </a:lnSpc>
              <a:spcBef>
                <a:spcPts val="0"/>
              </a:spcBef>
              <a:spcAft>
                <a:spcPts val="800"/>
              </a:spcAft>
            </a:pPr>
            <a:r>
              <a:rPr lang="en-US" sz="2800" i="1" dirty="0">
                <a:latin typeface="Times New Roman" panose="02020603050405020304" pitchFamily="18" charset="0"/>
                <a:ea typeface="Calibri" panose="020F0502020204030204" pitchFamily="34" charset="0"/>
                <a:cs typeface="Calibri" panose="020F0502020204030204" pitchFamily="34" charset="0"/>
              </a:rPr>
              <a:t>“With all these exciting innovations, it is important to remind ourselves that the advent of emerging technologies does not change the fundamental financial reporting framework. </a:t>
            </a:r>
            <a:r>
              <a:rPr lang="en-US" sz="2800" b="1" i="1" dirty="0">
                <a:latin typeface="Times New Roman" panose="02020603050405020304" pitchFamily="18" charset="0"/>
                <a:ea typeface="Calibri" panose="020F0502020204030204" pitchFamily="34" charset="0"/>
                <a:cs typeface="Calibri" panose="020F0502020204030204" pitchFamily="34" charset="0"/>
              </a:rPr>
              <a:t>If an emerging technology is being used to meet financial reporting of internal control requirements established by the federal securities laws, then auditors need to understand the design and implementation of that technology.</a:t>
            </a:r>
            <a:r>
              <a:rPr lang="en-US" sz="2800" i="1" dirty="0">
                <a:latin typeface="Times New Roman" panose="02020603050405020304" pitchFamily="18" charset="0"/>
                <a:ea typeface="Calibri" panose="020F0502020204030204" pitchFamily="34" charset="0"/>
                <a:cs typeface="Calibri" panose="020F0502020204030204" pitchFamily="34" charset="0"/>
              </a:rPr>
              <a:t>”</a:t>
            </a:r>
            <a:r>
              <a:rPr lang="en-US" sz="2800" dirty="0">
                <a:latin typeface="Times New Roman" panose="02020603050405020304" pitchFamily="18" charset="0"/>
                <a:ea typeface="Calibri" panose="020F0502020204030204" pitchFamily="34" charset="0"/>
                <a:cs typeface="Calibri" panose="020F0502020204030204" pitchFamily="34" charset="0"/>
              </a:rPr>
              <a:t> – </a:t>
            </a:r>
            <a:r>
              <a:rPr lang="en-US" sz="2000" dirty="0">
                <a:latin typeface="Times New Roman" panose="02020603050405020304" pitchFamily="18" charset="0"/>
                <a:ea typeface="Calibri" panose="020F0502020204030204" pitchFamily="34" charset="0"/>
                <a:cs typeface="Calibri" panose="020F0502020204030204" pitchFamily="34" charset="0"/>
              </a:rPr>
              <a:t>PCAOB Board Member, Kathleen Hamm</a:t>
            </a:r>
            <a:endParaRPr lang="en-US" sz="2000" dirty="0">
              <a:latin typeface="Times New Roman" panose="02020603050405020304" pitchFamily="18" charset="0"/>
              <a:ea typeface="Calibri" panose="020F0502020204030204" pitchFamily="34" charset="0"/>
              <a:cs typeface="Arial" panose="020B0604020202020204" pitchFamily="34" charset="0"/>
            </a:endParaRPr>
          </a:p>
          <a:p>
            <a:pPr>
              <a:lnSpc>
                <a:spcPct val="200000"/>
              </a:lnSpc>
            </a:pPr>
            <a:r>
              <a:rPr lang="en-US" sz="1400" dirty="0">
                <a:latin typeface="Times New Roman" panose="02020603050405020304" pitchFamily="18" charset="0"/>
                <a:ea typeface="Calibri" panose="020F0502020204030204" pitchFamily="34" charset="0"/>
                <a:cs typeface="Arial" panose="020B0604020202020204" pitchFamily="34" charset="0"/>
              </a:rPr>
              <a:t>Remarks made during a key presentation at the 43</a:t>
            </a:r>
            <a:r>
              <a:rPr lang="en-US" sz="1400" baseline="30000" dirty="0">
                <a:latin typeface="Times New Roman" panose="02020603050405020304" pitchFamily="18" charset="0"/>
                <a:ea typeface="Calibri" panose="020F0502020204030204" pitchFamily="34" charset="0"/>
                <a:cs typeface="Arial" panose="020B0604020202020204" pitchFamily="34" charset="0"/>
              </a:rPr>
              <a:t>rd</a:t>
            </a:r>
            <a:r>
              <a:rPr lang="en-US" sz="1400" dirty="0">
                <a:latin typeface="Times New Roman" panose="02020603050405020304" pitchFamily="18" charset="0"/>
                <a:ea typeface="Calibri" panose="020F0502020204030204" pitchFamily="34" charset="0"/>
                <a:cs typeface="Arial" panose="020B0604020202020204" pitchFamily="34" charset="0"/>
              </a:rPr>
              <a:t> World Continuous Auditing &amp; Reporting Symposium, November 2018, Newark, NJ., USA.</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654C39EC-D9E7-4520-AC9D-963DB747141A}"/>
              </a:ext>
            </a:extLst>
          </p:cNvPr>
          <p:cNvSpPr>
            <a:spLocks noGrp="1"/>
          </p:cNvSpPr>
          <p:nvPr>
            <p:ph type="ftr" sz="quarter" idx="11"/>
          </p:nvPr>
        </p:nvSpPr>
        <p:spPr>
          <a:xfrm>
            <a:off x="1212981" y="6285946"/>
            <a:ext cx="6239309" cy="365125"/>
          </a:xfrm>
        </p:spPr>
        <p:txBody>
          <a:bodyPr/>
          <a:lstStyle/>
          <a:p>
            <a:r>
              <a:rPr lang="en-US" dirty="0"/>
              <a:t>44th WCARS, Sevilla Spain - March 21 &amp; 22, 2019</a:t>
            </a:r>
          </a:p>
        </p:txBody>
      </p:sp>
      <p:sp>
        <p:nvSpPr>
          <p:cNvPr id="4" name="Title 1">
            <a:extLst>
              <a:ext uri="{FF2B5EF4-FFF2-40B4-BE49-F238E27FC236}">
                <a16:creationId xmlns:a16="http://schemas.microsoft.com/office/drawing/2014/main" id="{08BF2330-DA31-4516-8B6B-AB2061EA7BD2}"/>
              </a:ext>
            </a:extLst>
          </p:cNvPr>
          <p:cNvSpPr txBox="1">
            <a:spLocks/>
          </p:cNvSpPr>
          <p:nvPr/>
        </p:nvSpPr>
        <p:spPr>
          <a:xfrm>
            <a:off x="1212981" y="392016"/>
            <a:ext cx="9905998" cy="1478570"/>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4800"/>
              <a:t>Audit context: “Trust but verify”</a:t>
            </a:r>
            <a:endParaRPr lang="en-US" sz="4800" dirty="0"/>
          </a:p>
        </p:txBody>
      </p:sp>
    </p:spTree>
    <p:extLst>
      <p:ext uri="{BB962C8B-B14F-4D97-AF65-F5344CB8AC3E}">
        <p14:creationId xmlns:p14="http://schemas.microsoft.com/office/powerpoint/2010/main" val="278348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extLst/>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DA90D89-770A-4C09-978C-9E38FE1564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A3B344D7-1AE2-4947-876E-2A52674500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3" name="Rectangle 5">
              <a:extLst>
                <a:ext uri="{FF2B5EF4-FFF2-40B4-BE49-F238E27FC236}">
                  <a16:creationId xmlns:a16="http://schemas.microsoft.com/office/drawing/2014/main" id="{D6633E5C-867B-4E17-9151-FF0FDB122BC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4" name="Freeform 6">
              <a:extLst>
                <a:ext uri="{FF2B5EF4-FFF2-40B4-BE49-F238E27FC236}">
                  <a16:creationId xmlns:a16="http://schemas.microsoft.com/office/drawing/2014/main" id="{2D5EDC2E-587B-4E85-8185-D99B438AB5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 name="Freeform 7">
              <a:extLst>
                <a:ext uri="{FF2B5EF4-FFF2-40B4-BE49-F238E27FC236}">
                  <a16:creationId xmlns:a16="http://schemas.microsoft.com/office/drawing/2014/main" id="{996B1479-D8B0-4D98-B382-877F9A3AE6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Rectangle 8">
              <a:extLst>
                <a:ext uri="{FF2B5EF4-FFF2-40B4-BE49-F238E27FC236}">
                  <a16:creationId xmlns:a16="http://schemas.microsoft.com/office/drawing/2014/main" id="{3B7BA112-C364-4D4C-97F9-A1DC76F1E51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7" name="Freeform 9">
              <a:extLst>
                <a:ext uri="{FF2B5EF4-FFF2-40B4-BE49-F238E27FC236}">
                  <a16:creationId xmlns:a16="http://schemas.microsoft.com/office/drawing/2014/main" id="{8B9D9B13-8F5D-41E6-93D6-CDFEB34AB2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10">
              <a:extLst>
                <a:ext uri="{FF2B5EF4-FFF2-40B4-BE49-F238E27FC236}">
                  <a16:creationId xmlns:a16="http://schemas.microsoft.com/office/drawing/2014/main" id="{B5720BDB-EA73-4DE9-8A10-11DA3A1AC1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11">
              <a:extLst>
                <a:ext uri="{FF2B5EF4-FFF2-40B4-BE49-F238E27FC236}">
                  <a16:creationId xmlns:a16="http://schemas.microsoft.com/office/drawing/2014/main" id="{F1D2313E-4168-41D0-A5B5-2187D1B33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12">
              <a:extLst>
                <a:ext uri="{FF2B5EF4-FFF2-40B4-BE49-F238E27FC236}">
                  <a16:creationId xmlns:a16="http://schemas.microsoft.com/office/drawing/2014/main" id="{0F1B19F3-A09E-4891-8916-D5F8B0B2A17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3">
              <a:extLst>
                <a:ext uri="{FF2B5EF4-FFF2-40B4-BE49-F238E27FC236}">
                  <a16:creationId xmlns:a16="http://schemas.microsoft.com/office/drawing/2014/main" id="{4D61F564-BB90-4A5C-829A-4F984FD6CD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4">
              <a:extLst>
                <a:ext uri="{FF2B5EF4-FFF2-40B4-BE49-F238E27FC236}">
                  <a16:creationId xmlns:a16="http://schemas.microsoft.com/office/drawing/2014/main" id="{3803B77E-8C29-4857-B5C1-B89B01F46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5">
              <a:extLst>
                <a:ext uri="{FF2B5EF4-FFF2-40B4-BE49-F238E27FC236}">
                  <a16:creationId xmlns:a16="http://schemas.microsoft.com/office/drawing/2014/main" id="{B96F39B0-FB50-4957-8F85-2E2CCF6D7E8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6">
              <a:extLst>
                <a:ext uri="{FF2B5EF4-FFF2-40B4-BE49-F238E27FC236}">
                  <a16:creationId xmlns:a16="http://schemas.microsoft.com/office/drawing/2014/main" id="{A54B5837-452A-4FC3-A8C8-E275AA9292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7">
              <a:extLst>
                <a:ext uri="{FF2B5EF4-FFF2-40B4-BE49-F238E27FC236}">
                  <a16:creationId xmlns:a16="http://schemas.microsoft.com/office/drawing/2014/main" id="{FDE2A683-C13C-4A7F-935C-4C5279BF5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8">
              <a:extLst>
                <a:ext uri="{FF2B5EF4-FFF2-40B4-BE49-F238E27FC236}">
                  <a16:creationId xmlns:a16="http://schemas.microsoft.com/office/drawing/2014/main" id="{30C5773F-6573-4E1F-B3DC-BB2B01D88D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9">
              <a:extLst>
                <a:ext uri="{FF2B5EF4-FFF2-40B4-BE49-F238E27FC236}">
                  <a16:creationId xmlns:a16="http://schemas.microsoft.com/office/drawing/2014/main" id="{E280F9F5-EF46-41DF-B672-013B025B96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20">
              <a:extLst>
                <a:ext uri="{FF2B5EF4-FFF2-40B4-BE49-F238E27FC236}">
                  <a16:creationId xmlns:a16="http://schemas.microsoft.com/office/drawing/2014/main" id="{5876ADD8-345E-4A8D-81CB-0D5C3F76F8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21">
              <a:extLst>
                <a:ext uri="{FF2B5EF4-FFF2-40B4-BE49-F238E27FC236}">
                  <a16:creationId xmlns:a16="http://schemas.microsoft.com/office/drawing/2014/main" id="{8D2F7216-B310-4AB4-9948-2CF747F77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22">
              <a:extLst>
                <a:ext uri="{FF2B5EF4-FFF2-40B4-BE49-F238E27FC236}">
                  <a16:creationId xmlns:a16="http://schemas.microsoft.com/office/drawing/2014/main" id="{D113E940-FD31-4B25-B33F-5B213CC75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23">
              <a:extLst>
                <a:ext uri="{FF2B5EF4-FFF2-40B4-BE49-F238E27FC236}">
                  <a16:creationId xmlns:a16="http://schemas.microsoft.com/office/drawing/2014/main" id="{D6211283-9342-40E7-88F7-14A9028450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4">
              <a:extLst>
                <a:ext uri="{FF2B5EF4-FFF2-40B4-BE49-F238E27FC236}">
                  <a16:creationId xmlns:a16="http://schemas.microsoft.com/office/drawing/2014/main" id="{B0118661-823B-4754-B0E3-52ACCB8DF84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5">
              <a:extLst>
                <a:ext uri="{FF2B5EF4-FFF2-40B4-BE49-F238E27FC236}">
                  <a16:creationId xmlns:a16="http://schemas.microsoft.com/office/drawing/2014/main" id="{263B289D-A43D-47C8-AA8E-40C86C6084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6">
              <a:extLst>
                <a:ext uri="{FF2B5EF4-FFF2-40B4-BE49-F238E27FC236}">
                  <a16:creationId xmlns:a16="http://schemas.microsoft.com/office/drawing/2014/main" id="{D5A2D8F7-A5A4-4B2E-89AE-F99CC5B05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7">
              <a:extLst>
                <a:ext uri="{FF2B5EF4-FFF2-40B4-BE49-F238E27FC236}">
                  <a16:creationId xmlns:a16="http://schemas.microsoft.com/office/drawing/2014/main" id="{6847785C-2F02-4845-9257-9DE5E6EDA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8">
              <a:extLst>
                <a:ext uri="{FF2B5EF4-FFF2-40B4-BE49-F238E27FC236}">
                  <a16:creationId xmlns:a16="http://schemas.microsoft.com/office/drawing/2014/main" id="{4B83A129-3D7E-44D8-8C6C-9DE73E12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9">
              <a:extLst>
                <a:ext uri="{FF2B5EF4-FFF2-40B4-BE49-F238E27FC236}">
                  <a16:creationId xmlns:a16="http://schemas.microsoft.com/office/drawing/2014/main" id="{7E1A9847-AC3D-4B5D-A29A-A93B0C6ABA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30">
              <a:extLst>
                <a:ext uri="{FF2B5EF4-FFF2-40B4-BE49-F238E27FC236}">
                  <a16:creationId xmlns:a16="http://schemas.microsoft.com/office/drawing/2014/main" id="{2450F521-5F68-4148-9905-6232B08F89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31">
              <a:extLst>
                <a:ext uri="{FF2B5EF4-FFF2-40B4-BE49-F238E27FC236}">
                  <a16:creationId xmlns:a16="http://schemas.microsoft.com/office/drawing/2014/main" id="{8C6F916A-08CA-4F4C-BDBA-0F63A621FE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32">
              <a:extLst>
                <a:ext uri="{FF2B5EF4-FFF2-40B4-BE49-F238E27FC236}">
                  <a16:creationId xmlns:a16="http://schemas.microsoft.com/office/drawing/2014/main" id="{D68FB199-D330-4EF4-94F5-1C07371E87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Rectangle 33">
              <a:extLst>
                <a:ext uri="{FF2B5EF4-FFF2-40B4-BE49-F238E27FC236}">
                  <a16:creationId xmlns:a16="http://schemas.microsoft.com/office/drawing/2014/main" id="{3B67568D-CC47-4BBA-A084-154AEAA8256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2" name="Freeform 34">
              <a:extLst>
                <a:ext uri="{FF2B5EF4-FFF2-40B4-BE49-F238E27FC236}">
                  <a16:creationId xmlns:a16="http://schemas.microsoft.com/office/drawing/2014/main" id="{C9C25D1A-5E1E-4B22-B8D3-B0F5263921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35">
              <a:extLst>
                <a:ext uri="{FF2B5EF4-FFF2-40B4-BE49-F238E27FC236}">
                  <a16:creationId xmlns:a16="http://schemas.microsoft.com/office/drawing/2014/main" id="{4D8DB054-D1D3-4C30-B62E-7F2C6A812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36">
              <a:extLst>
                <a:ext uri="{FF2B5EF4-FFF2-40B4-BE49-F238E27FC236}">
                  <a16:creationId xmlns:a16="http://schemas.microsoft.com/office/drawing/2014/main" id="{9EB76371-2F16-4BA0-994C-2575FD9336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37">
              <a:extLst>
                <a:ext uri="{FF2B5EF4-FFF2-40B4-BE49-F238E27FC236}">
                  <a16:creationId xmlns:a16="http://schemas.microsoft.com/office/drawing/2014/main" id="{2B61AF6D-2A6D-4C90-BCCA-CD97F7246F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8">
              <a:extLst>
                <a:ext uri="{FF2B5EF4-FFF2-40B4-BE49-F238E27FC236}">
                  <a16:creationId xmlns:a16="http://schemas.microsoft.com/office/drawing/2014/main" id="{B35F6DFD-5D34-4BE6-8B2A-0D6CDCE28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39">
              <a:extLst>
                <a:ext uri="{FF2B5EF4-FFF2-40B4-BE49-F238E27FC236}">
                  <a16:creationId xmlns:a16="http://schemas.microsoft.com/office/drawing/2014/main" id="{BCB0EEDB-7826-499E-BB87-6D0DD545F0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40">
              <a:extLst>
                <a:ext uri="{FF2B5EF4-FFF2-40B4-BE49-F238E27FC236}">
                  <a16:creationId xmlns:a16="http://schemas.microsoft.com/office/drawing/2014/main" id="{F16B5CE0-3198-436D-888B-A01A983844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41">
              <a:extLst>
                <a:ext uri="{FF2B5EF4-FFF2-40B4-BE49-F238E27FC236}">
                  <a16:creationId xmlns:a16="http://schemas.microsoft.com/office/drawing/2014/main" id="{B550414A-8DF0-4572-A382-B88DBE0B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42">
              <a:extLst>
                <a:ext uri="{FF2B5EF4-FFF2-40B4-BE49-F238E27FC236}">
                  <a16:creationId xmlns:a16="http://schemas.microsoft.com/office/drawing/2014/main" id="{AFB98517-BD8F-45DD-A2BA-52FD61A48A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43">
              <a:extLst>
                <a:ext uri="{FF2B5EF4-FFF2-40B4-BE49-F238E27FC236}">
                  <a16:creationId xmlns:a16="http://schemas.microsoft.com/office/drawing/2014/main" id="{78C67202-AF18-4690-8000-4C12C4042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44">
              <a:extLst>
                <a:ext uri="{FF2B5EF4-FFF2-40B4-BE49-F238E27FC236}">
                  <a16:creationId xmlns:a16="http://schemas.microsoft.com/office/drawing/2014/main" id="{AD51A156-6972-43DA-BF32-CA187641B3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 name="Rectangle 45">
              <a:extLst>
                <a:ext uri="{FF2B5EF4-FFF2-40B4-BE49-F238E27FC236}">
                  <a16:creationId xmlns:a16="http://schemas.microsoft.com/office/drawing/2014/main" id="{B5CE61CC-EBDF-4355-A6C3-D44E62D7849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4" name="Freeform 46">
              <a:extLst>
                <a:ext uri="{FF2B5EF4-FFF2-40B4-BE49-F238E27FC236}">
                  <a16:creationId xmlns:a16="http://schemas.microsoft.com/office/drawing/2014/main" id="{ACB1B7F1-FBEF-48FA-97A7-9FAE7708E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47">
              <a:extLst>
                <a:ext uri="{FF2B5EF4-FFF2-40B4-BE49-F238E27FC236}">
                  <a16:creationId xmlns:a16="http://schemas.microsoft.com/office/drawing/2014/main" id="{4851370A-7D0E-4B9F-BA8B-B1966748FB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Freeform 48">
              <a:extLst>
                <a:ext uri="{FF2B5EF4-FFF2-40B4-BE49-F238E27FC236}">
                  <a16:creationId xmlns:a16="http://schemas.microsoft.com/office/drawing/2014/main" id="{B882F537-DDEB-49AE-BF36-6380A45F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 name="Freeform 49">
              <a:extLst>
                <a:ext uri="{FF2B5EF4-FFF2-40B4-BE49-F238E27FC236}">
                  <a16:creationId xmlns:a16="http://schemas.microsoft.com/office/drawing/2014/main" id="{A53D3CF4-BFB0-4D0B-8471-26ACAFE0A5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50">
              <a:extLst>
                <a:ext uri="{FF2B5EF4-FFF2-40B4-BE49-F238E27FC236}">
                  <a16:creationId xmlns:a16="http://schemas.microsoft.com/office/drawing/2014/main" id="{13BC2FA8-8256-44BD-9A62-0EE83D6476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9" name="Freeform 51">
              <a:extLst>
                <a:ext uri="{FF2B5EF4-FFF2-40B4-BE49-F238E27FC236}">
                  <a16:creationId xmlns:a16="http://schemas.microsoft.com/office/drawing/2014/main" id="{90A9C5D2-72E3-4B31-A271-57A883ADC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52">
              <a:extLst>
                <a:ext uri="{FF2B5EF4-FFF2-40B4-BE49-F238E27FC236}">
                  <a16:creationId xmlns:a16="http://schemas.microsoft.com/office/drawing/2014/main" id="{2A5948D4-F239-4BEA-8E38-76F358E3EE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53">
              <a:extLst>
                <a:ext uri="{FF2B5EF4-FFF2-40B4-BE49-F238E27FC236}">
                  <a16:creationId xmlns:a16="http://schemas.microsoft.com/office/drawing/2014/main" id="{7384B304-194D-400B-B568-5E6DEA885A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54">
              <a:extLst>
                <a:ext uri="{FF2B5EF4-FFF2-40B4-BE49-F238E27FC236}">
                  <a16:creationId xmlns:a16="http://schemas.microsoft.com/office/drawing/2014/main" id="{B680594F-341A-4C19-BF7F-F6D76386A8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55">
              <a:extLst>
                <a:ext uri="{FF2B5EF4-FFF2-40B4-BE49-F238E27FC236}">
                  <a16:creationId xmlns:a16="http://schemas.microsoft.com/office/drawing/2014/main" id="{4EA6807C-3B8A-43FE-BA1B-8D6D3851FF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56">
              <a:extLst>
                <a:ext uri="{FF2B5EF4-FFF2-40B4-BE49-F238E27FC236}">
                  <a16:creationId xmlns:a16="http://schemas.microsoft.com/office/drawing/2014/main" id="{BA316439-CB72-49C9-BE80-934799D838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57">
              <a:extLst>
                <a:ext uri="{FF2B5EF4-FFF2-40B4-BE49-F238E27FC236}">
                  <a16:creationId xmlns:a16="http://schemas.microsoft.com/office/drawing/2014/main" id="{6BC7FE05-950C-4A73-B6A9-282B142C7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58">
              <a:extLst>
                <a:ext uri="{FF2B5EF4-FFF2-40B4-BE49-F238E27FC236}">
                  <a16:creationId xmlns:a16="http://schemas.microsoft.com/office/drawing/2014/main" id="{81C014C7-E085-4923-B533-732801FC24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2" name="Title 1">
            <a:extLst>
              <a:ext uri="{FF2B5EF4-FFF2-40B4-BE49-F238E27FC236}">
                <a16:creationId xmlns:a16="http://schemas.microsoft.com/office/drawing/2014/main" id="{689B47D1-D828-4878-A0EF-693BD1C75244}"/>
              </a:ext>
            </a:extLst>
          </p:cNvPr>
          <p:cNvSpPr>
            <a:spLocks noGrp="1"/>
          </p:cNvSpPr>
          <p:nvPr>
            <p:ph type="title"/>
          </p:nvPr>
        </p:nvSpPr>
        <p:spPr>
          <a:xfrm>
            <a:off x="1617233" y="4539573"/>
            <a:ext cx="8957534" cy="1182838"/>
          </a:xfrm>
        </p:spPr>
        <p:txBody>
          <a:bodyPr vert="horz" lIns="91440" tIns="45720" rIns="91440" bIns="45720" rtlCol="0" anchor="b">
            <a:normAutofit/>
          </a:bodyPr>
          <a:lstStyle/>
          <a:p>
            <a:pPr algn="ctr"/>
            <a:r>
              <a:rPr lang="en-US" sz="3700"/>
              <a:t>Artificial Intelligence &amp; Machine learning</a:t>
            </a:r>
          </a:p>
        </p:txBody>
      </p:sp>
      <p:sp>
        <p:nvSpPr>
          <p:cNvPr id="3" name="Text Placeholder 2">
            <a:extLst>
              <a:ext uri="{FF2B5EF4-FFF2-40B4-BE49-F238E27FC236}">
                <a16:creationId xmlns:a16="http://schemas.microsoft.com/office/drawing/2014/main" id="{73C1D01F-4AB0-4F7C-B790-FF7CD51C8C01}"/>
              </a:ext>
            </a:extLst>
          </p:cNvPr>
          <p:cNvSpPr>
            <a:spLocks noGrp="1"/>
          </p:cNvSpPr>
          <p:nvPr>
            <p:ph type="body" idx="1"/>
          </p:nvPr>
        </p:nvSpPr>
        <p:spPr>
          <a:xfrm>
            <a:off x="1911275" y="5722411"/>
            <a:ext cx="8369450" cy="480330"/>
          </a:xfrm>
        </p:spPr>
        <p:txBody>
          <a:bodyPr vert="horz" lIns="91440" tIns="45720" rIns="91440" bIns="45720" rtlCol="0">
            <a:noAutofit/>
          </a:bodyPr>
          <a:lstStyle/>
          <a:p>
            <a:pPr algn="ctr"/>
            <a:r>
              <a:rPr lang="en-US" sz="4000" b="1" dirty="0">
                <a:solidFill>
                  <a:schemeClr val="bg1"/>
                </a:solidFill>
              </a:rPr>
              <a:t>The very deep dark black box</a:t>
            </a:r>
          </a:p>
        </p:txBody>
      </p:sp>
      <p:sp>
        <p:nvSpPr>
          <p:cNvPr id="68" name="Round Diagonal Corner Rectangle 6">
            <a:extLst>
              <a:ext uri="{FF2B5EF4-FFF2-40B4-BE49-F238E27FC236}">
                <a16:creationId xmlns:a16="http://schemas.microsoft.com/office/drawing/2014/main" id="{60B8E1AF-8762-4AD6-9888-EC0606086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74" y="639965"/>
            <a:ext cx="10879991" cy="3598548"/>
          </a:xfrm>
          <a:prstGeom prst="round2DiagRect">
            <a:avLst>
              <a:gd name="adj1" fmla="val 9529"/>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C4F95DE-A0EA-4F71-A4D6-B075493A2DA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73635" y="1048795"/>
            <a:ext cx="10266669" cy="2797667"/>
          </a:xfrm>
          <a:prstGeom prst="rect">
            <a:avLst/>
          </a:prstGeom>
        </p:spPr>
      </p:pic>
      <p:sp>
        <p:nvSpPr>
          <p:cNvPr id="4" name="Footer Placeholder 3">
            <a:extLst>
              <a:ext uri="{FF2B5EF4-FFF2-40B4-BE49-F238E27FC236}">
                <a16:creationId xmlns:a16="http://schemas.microsoft.com/office/drawing/2014/main" id="{DE62E57A-0118-4EF3-9925-798DE21108E2}"/>
              </a:ext>
            </a:extLst>
          </p:cNvPr>
          <p:cNvSpPr>
            <a:spLocks noGrp="1"/>
          </p:cNvSpPr>
          <p:nvPr>
            <p:ph type="ftr" sz="quarter" idx="11"/>
          </p:nvPr>
        </p:nvSpPr>
        <p:spPr>
          <a:xfrm>
            <a:off x="504825" y="6428650"/>
            <a:ext cx="6239309" cy="365125"/>
          </a:xfrm>
        </p:spPr>
        <p:txBody>
          <a:bodyPr/>
          <a:lstStyle/>
          <a:p>
            <a:r>
              <a:rPr lang="en-US" dirty="0"/>
              <a:t>44th WCARS, Sevilla Spain - March 21 &amp; 22, 2019</a:t>
            </a:r>
          </a:p>
        </p:txBody>
      </p:sp>
    </p:spTree>
    <p:extLst>
      <p:ext uri="{BB962C8B-B14F-4D97-AF65-F5344CB8AC3E}">
        <p14:creationId xmlns:p14="http://schemas.microsoft.com/office/powerpoint/2010/main" val="331643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8A9EAB-36C7-46D7-82B9-74705C96C6FD}"/>
              </a:ext>
            </a:extLst>
          </p:cNvPr>
          <p:cNvPicPr>
            <a:picLocks noChangeAspect="1"/>
          </p:cNvPicPr>
          <p:nvPr/>
        </p:nvPicPr>
        <p:blipFill>
          <a:blip r:embed="rId2"/>
          <a:stretch>
            <a:fillRect/>
          </a:stretch>
        </p:blipFill>
        <p:spPr>
          <a:xfrm>
            <a:off x="75414" y="0"/>
            <a:ext cx="12019176" cy="6858000"/>
          </a:xfrm>
          <a:prstGeom prst="rect">
            <a:avLst/>
          </a:prstGeom>
        </p:spPr>
      </p:pic>
      <p:sp>
        <p:nvSpPr>
          <p:cNvPr id="2" name="Footer Placeholder 1">
            <a:extLst>
              <a:ext uri="{FF2B5EF4-FFF2-40B4-BE49-F238E27FC236}">
                <a16:creationId xmlns:a16="http://schemas.microsoft.com/office/drawing/2014/main" id="{96DC56D8-B814-4502-AD7D-9BDDB7561C34}"/>
              </a:ext>
            </a:extLst>
          </p:cNvPr>
          <p:cNvSpPr>
            <a:spLocks noGrp="1"/>
          </p:cNvSpPr>
          <p:nvPr>
            <p:ph type="ftr" sz="quarter" idx="11"/>
          </p:nvPr>
        </p:nvSpPr>
        <p:spPr>
          <a:xfrm>
            <a:off x="159899" y="6492875"/>
            <a:ext cx="6239309" cy="365125"/>
          </a:xfrm>
        </p:spPr>
        <p:txBody>
          <a:bodyPr/>
          <a:lstStyle/>
          <a:p>
            <a:r>
              <a:rPr lang="en-US"/>
              <a:t>44th WCARS, Sevilla Spain - March 21 &amp; 22, 2019</a:t>
            </a:r>
            <a:endParaRPr lang="en-US" dirty="0"/>
          </a:p>
        </p:txBody>
      </p:sp>
    </p:spTree>
    <p:extLst>
      <p:ext uri="{BB962C8B-B14F-4D97-AF65-F5344CB8AC3E}">
        <p14:creationId xmlns:p14="http://schemas.microsoft.com/office/powerpoint/2010/main" val="2443866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1" y="655040"/>
            <a:ext cx="9144001" cy="1154882"/>
          </a:xfrm>
        </p:spPr>
        <p:txBody>
          <a:bodyPr/>
          <a:lstStyle/>
          <a:p>
            <a:r>
              <a:rPr lang="en-US" dirty="0"/>
              <a:t>What is ai? Machine learning? Deep learning?</a:t>
            </a:r>
          </a:p>
        </p:txBody>
      </p:sp>
      <p:sp>
        <p:nvSpPr>
          <p:cNvPr id="3" name="Content Placeholder 2"/>
          <p:cNvSpPr>
            <a:spLocks noGrp="1"/>
          </p:cNvSpPr>
          <p:nvPr>
            <p:ph idx="1"/>
          </p:nvPr>
        </p:nvSpPr>
        <p:spPr>
          <a:xfrm>
            <a:off x="1381211" y="2189527"/>
            <a:ext cx="9134391" cy="2757184"/>
          </a:xfrm>
        </p:spPr>
        <p:txBody>
          <a:bodyPr/>
          <a:lstStyle/>
          <a:p>
            <a:pPr marL="231775" lvl="1" indent="0">
              <a:buNone/>
            </a:pPr>
            <a:endParaRPr lang="en-US" dirty="0"/>
          </a:p>
        </p:txBody>
      </p:sp>
      <p:graphicFrame>
        <p:nvGraphicFramePr>
          <p:cNvPr id="4" name="Content Placeholder 2" descr="Alternating Flow diagram showing 3 groups arranged from left to right with a title and bullet points in each group and a curved arrow showing the flow from one group to the next."/>
          <p:cNvGraphicFramePr>
            <a:graphicFrameLocks/>
          </p:cNvGraphicFramePr>
          <p:nvPr>
            <p:extLst>
              <p:ext uri="{D42A27DB-BD31-4B8C-83A1-F6EECF244321}">
                <p14:modId xmlns:p14="http://schemas.microsoft.com/office/powerpoint/2010/main" val="417452809"/>
              </p:ext>
            </p:extLst>
          </p:nvPr>
        </p:nvGraphicFramePr>
        <p:xfrm>
          <a:off x="1381211" y="1510719"/>
          <a:ext cx="9134475"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7B9B33AF-5679-4198-800C-E8FC2D2B9792}"/>
              </a:ext>
            </a:extLst>
          </p:cNvPr>
          <p:cNvSpPr>
            <a:spLocks noGrp="1"/>
          </p:cNvSpPr>
          <p:nvPr>
            <p:ph type="ftr" sz="quarter" idx="11"/>
          </p:nvPr>
        </p:nvSpPr>
        <p:spPr/>
        <p:txBody>
          <a:bodyPr/>
          <a:lstStyle/>
          <a:p>
            <a:r>
              <a:rPr lang="en-US"/>
              <a:t>44th WCARS, Sevilla Spain - March 21 &amp; 22, 2019</a:t>
            </a:r>
            <a:endParaRPr lang="en-US" dirty="0"/>
          </a:p>
        </p:txBody>
      </p:sp>
    </p:spTree>
    <p:extLst>
      <p:ext uri="{BB962C8B-B14F-4D97-AF65-F5344CB8AC3E}">
        <p14:creationId xmlns:p14="http://schemas.microsoft.com/office/powerpoint/2010/main" val="259702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791A98-AE81-42CF-BE25-130CF0FC43E3}"/>
              </a:ext>
            </a:extLst>
          </p:cNvPr>
          <p:cNvSpPr/>
          <p:nvPr/>
        </p:nvSpPr>
        <p:spPr>
          <a:xfrm>
            <a:off x="1023914" y="1659285"/>
            <a:ext cx="11023134" cy="3539430"/>
          </a:xfrm>
          <a:prstGeom prst="rect">
            <a:avLst/>
          </a:prstGeom>
        </p:spPr>
        <p:txBody>
          <a:bodyPr wrap="square">
            <a:spAutoFit/>
          </a:bodyPr>
          <a:lstStyle/>
          <a:p>
            <a:r>
              <a:rPr lang="en-US" sz="3200" dirty="0"/>
              <a:t>Intelligence is complicated. It can have many faces like creativity, solving problems, pattern recognition, classiﬁcation, learning, induction, deduction, building analogies, optimization, surviving in an environment, language processing, intuition, knowledge and much more. Most, if not all, known aspects of intelligence can be viewed as goal-driven or, more precisely, as maximizing some utility function. AI is, therefore, </a:t>
            </a:r>
            <a:r>
              <a:rPr lang="en-US" sz="3200" b="1" dirty="0"/>
              <a:t>goal-driven AI.</a:t>
            </a:r>
          </a:p>
        </p:txBody>
      </p:sp>
      <p:sp>
        <p:nvSpPr>
          <p:cNvPr id="3" name="Footer Placeholder 2">
            <a:extLst>
              <a:ext uri="{FF2B5EF4-FFF2-40B4-BE49-F238E27FC236}">
                <a16:creationId xmlns:a16="http://schemas.microsoft.com/office/drawing/2014/main" id="{43E7A3D8-4C24-49D3-B174-24AADB9ECAB2}"/>
              </a:ext>
            </a:extLst>
          </p:cNvPr>
          <p:cNvSpPr>
            <a:spLocks noGrp="1"/>
          </p:cNvSpPr>
          <p:nvPr>
            <p:ph type="ftr" sz="quarter" idx="11"/>
          </p:nvPr>
        </p:nvSpPr>
        <p:spPr/>
        <p:txBody>
          <a:bodyPr/>
          <a:lstStyle/>
          <a:p>
            <a:r>
              <a:rPr lang="en-US"/>
              <a:t>44th WCARS, Sevilla Spain - March 21 &amp; 22, 2019</a:t>
            </a:r>
            <a:endParaRPr lang="en-US" dirty="0"/>
          </a:p>
        </p:txBody>
      </p:sp>
      <p:sp>
        <p:nvSpPr>
          <p:cNvPr id="4" name="TextBox 3">
            <a:extLst>
              <a:ext uri="{FF2B5EF4-FFF2-40B4-BE49-F238E27FC236}">
                <a16:creationId xmlns:a16="http://schemas.microsoft.com/office/drawing/2014/main" id="{1EFBE40B-5890-4F65-9728-3FBAD79A8A31}"/>
              </a:ext>
            </a:extLst>
          </p:cNvPr>
          <p:cNvSpPr txBox="1"/>
          <p:nvPr/>
        </p:nvSpPr>
        <p:spPr>
          <a:xfrm>
            <a:off x="1141411" y="486008"/>
            <a:ext cx="9940446" cy="830997"/>
          </a:xfrm>
          <a:prstGeom prst="rect">
            <a:avLst/>
          </a:prstGeom>
          <a:noFill/>
        </p:spPr>
        <p:txBody>
          <a:bodyPr wrap="square" rtlCol="0">
            <a:spAutoFit/>
          </a:bodyPr>
          <a:lstStyle/>
          <a:p>
            <a:r>
              <a:rPr lang="en-US" sz="4800" dirty="0">
                <a:latin typeface="+mj-lt"/>
              </a:rPr>
              <a:t>And speaking of human intelligence…..</a:t>
            </a:r>
          </a:p>
        </p:txBody>
      </p:sp>
    </p:spTree>
    <p:extLst>
      <p:ext uri="{BB962C8B-B14F-4D97-AF65-F5344CB8AC3E}">
        <p14:creationId xmlns:p14="http://schemas.microsoft.com/office/powerpoint/2010/main" val="806011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CF041-8296-40A0-9D62-0C7FB00BD41D}"/>
              </a:ext>
            </a:extLst>
          </p:cNvPr>
          <p:cNvSpPr>
            <a:spLocks noGrp="1"/>
          </p:cNvSpPr>
          <p:nvPr>
            <p:ph type="title"/>
          </p:nvPr>
        </p:nvSpPr>
        <p:spPr>
          <a:xfrm>
            <a:off x="1143001" y="-305212"/>
            <a:ext cx="9905998" cy="1478570"/>
          </a:xfrm>
        </p:spPr>
        <p:txBody>
          <a:bodyPr/>
          <a:lstStyle/>
          <a:p>
            <a:r>
              <a:rPr lang="en-US" dirty="0"/>
              <a:t>Where are we today?</a:t>
            </a:r>
          </a:p>
        </p:txBody>
      </p:sp>
      <p:pic>
        <p:nvPicPr>
          <p:cNvPr id="3" name="Online Media 2" title="Waymo 360° Experience: A Fully Self-Driving Journey">
            <a:hlinkClick r:id="" action="ppaction://media"/>
            <a:extLst>
              <a:ext uri="{FF2B5EF4-FFF2-40B4-BE49-F238E27FC236}">
                <a16:creationId xmlns:a16="http://schemas.microsoft.com/office/drawing/2014/main" id="{0DDE90F9-CA6F-4127-A076-7150D37B0590}"/>
              </a:ext>
            </a:extLst>
          </p:cNvPr>
          <p:cNvPicPr>
            <a:picLocks noRot="1" noChangeAspect="1"/>
          </p:cNvPicPr>
          <p:nvPr>
            <a:videoFile r:link="rId1"/>
          </p:nvPr>
        </p:nvPicPr>
        <p:blipFill>
          <a:blip r:embed="rId3"/>
          <a:stretch>
            <a:fillRect/>
          </a:stretch>
        </p:blipFill>
        <p:spPr>
          <a:xfrm>
            <a:off x="1265282" y="697028"/>
            <a:ext cx="9433249" cy="6055568"/>
          </a:xfrm>
          <a:prstGeom prst="rect">
            <a:avLst/>
          </a:prstGeom>
        </p:spPr>
      </p:pic>
      <p:sp>
        <p:nvSpPr>
          <p:cNvPr id="4" name="Footer Placeholder 3">
            <a:extLst>
              <a:ext uri="{FF2B5EF4-FFF2-40B4-BE49-F238E27FC236}">
                <a16:creationId xmlns:a16="http://schemas.microsoft.com/office/drawing/2014/main" id="{1C4D5D22-0E02-4C19-A076-C470DBF32231}"/>
              </a:ext>
            </a:extLst>
          </p:cNvPr>
          <p:cNvSpPr>
            <a:spLocks noGrp="1"/>
          </p:cNvSpPr>
          <p:nvPr>
            <p:ph type="ftr" sz="quarter" idx="11"/>
          </p:nvPr>
        </p:nvSpPr>
        <p:spPr>
          <a:xfrm>
            <a:off x="1143001" y="6403392"/>
            <a:ext cx="6239309" cy="365125"/>
          </a:xfrm>
        </p:spPr>
        <p:txBody>
          <a:bodyPr/>
          <a:lstStyle/>
          <a:p>
            <a:r>
              <a:rPr lang="en-US" dirty="0"/>
              <a:t>44th WCARS, Sevilla Spain - March 21 &amp; 22, 2019</a:t>
            </a:r>
          </a:p>
        </p:txBody>
      </p:sp>
    </p:spTree>
    <p:extLst>
      <p:ext uri="{BB962C8B-B14F-4D97-AF65-F5344CB8AC3E}">
        <p14:creationId xmlns:p14="http://schemas.microsoft.com/office/powerpoint/2010/main" val="25503031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D35D4F14-B0CC-4BD5-A6F5-6EB7AE97AF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545AAC2-3D9B-47D1-B22C-F3D1B3D4DEA8}">
  <ds:schemaRefs>
    <ds:schemaRef ds:uri="http://schemas.microsoft.com/sharepoint/v3/contenttype/forms"/>
  </ds:schemaRefs>
</ds:datastoreItem>
</file>

<file path=customXml/itemProps3.xml><?xml version="1.0" encoding="utf-8"?>
<ds:datastoreItem xmlns:ds="http://schemas.openxmlformats.org/officeDocument/2006/customXml" ds:itemID="{83E9F5BB-97DB-4160-B47A-8FCEBC4F46E5}">
  <ds:schemaRefs>
    <ds:schemaRef ds:uri="http://schemas.microsoft.com/office/2006/metadata/propertie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http://purl.org/dc/elements/1.1/"/>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1880</Words>
  <Application>Microsoft Office PowerPoint</Application>
  <PresentationFormat>Widescreen</PresentationFormat>
  <Paragraphs>256</Paragraphs>
  <Slides>29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Times New Roman</vt:lpstr>
      <vt:lpstr>Tw Cen MT</vt:lpstr>
      <vt:lpstr>Circuit</vt:lpstr>
      <vt:lpstr>The Financial Audit of black box algorithms: an ethical perspective</vt:lpstr>
      <vt:lpstr>Where and how is it being used now?</vt:lpstr>
      <vt:lpstr>PowerPoint Presentation</vt:lpstr>
      <vt:lpstr>PowerPoint Presentation</vt:lpstr>
      <vt:lpstr>Artificial Intelligence &amp; Machine learning</vt:lpstr>
      <vt:lpstr>PowerPoint Presentation</vt:lpstr>
      <vt:lpstr>What is ai? Machine learning? Deep learning?</vt:lpstr>
      <vt:lpstr>PowerPoint Presentation</vt:lpstr>
      <vt:lpstr>Where are we today?</vt:lpstr>
      <vt:lpstr>Stanford university AI facial recognition study</vt:lpstr>
      <vt:lpstr>Explainable AI from David Gunning/DARPA (Defense Advanced Research Projects Agency 2017)</vt:lpstr>
      <vt:lpstr>PowerPoint Presentation</vt:lpstr>
      <vt:lpstr>PowerPoint Presentation</vt:lpstr>
      <vt:lpstr>Why this is important:  https://www.faception.com/</vt:lpstr>
      <vt:lpstr>A reasonably assured audit of AI from an ethical perspective – 10,000 ft view</vt:lpstr>
      <vt:lpstr>Phase One – AI Identification and its Ethical Implications </vt:lpstr>
      <vt:lpstr>PowerPoint Presentation</vt:lpstr>
      <vt:lpstr>Phase Two - Ethical AI Risk Assessment Process </vt:lpstr>
      <vt:lpstr>Components of AI Risk and controls assessments</vt:lpstr>
      <vt:lpstr>PowerPoint Presentation</vt:lpstr>
      <vt:lpstr>Phase Three - Ethical AI Internal Controls Guideline </vt:lpstr>
      <vt:lpstr>Phase Three - Ethical AI Internal Controls Guideline </vt:lpstr>
      <vt:lpstr>Phase Three - Ethical AI Internal Controls Guideline </vt:lpstr>
      <vt:lpstr>Phase Three - Ethical AI Internal Controls Guideline </vt:lpstr>
      <vt:lpstr>Phase Three - Ethical AI Internal Controls Guideline </vt:lpstr>
      <vt:lpstr>A reasonably assured audit of AI from an ethical perspective – where are we now?</vt:lpstr>
      <vt:lpstr>Proposed framework for a reasonably assured ethical AI system</vt:lpstr>
      <vt:lpstr>Future research questions</vt:lpstr>
      <vt:lpstr>  Contact details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2019-03-21T11:18:22Z</dcterms:created>
  <dcterms:modified xsi:type="dcterms:W3CDTF">2019-03-21T11:29:56Z</dcterms:modified>
</cp:coreProperties>
</file>